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1386" y="-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CB0D-89E5-45EC-9A2F-ECD8BA71A825}" type="datetimeFigureOut">
              <a:rPr lang="en-US" smtClean="0"/>
              <a:pPr/>
              <a:t>3/24/2017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D61D0-70CE-4B8C-813E-2EA5A62CF66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8A55-08F7-4CF5-A73C-5F28F2B0D92B}" type="datetimeFigureOut">
              <a:rPr lang="en-US" smtClean="0"/>
              <a:pPr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2D9C-CA01-45A5-AAB9-CC7DA268B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8A55-08F7-4CF5-A73C-5F28F2B0D92B}" type="datetimeFigureOut">
              <a:rPr lang="en-US" smtClean="0"/>
              <a:pPr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2D9C-CA01-45A5-AAB9-CC7DA268B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8A55-08F7-4CF5-A73C-5F28F2B0D92B}" type="datetimeFigureOut">
              <a:rPr lang="en-US" smtClean="0"/>
              <a:pPr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2D9C-CA01-45A5-AAB9-CC7DA268B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8A55-08F7-4CF5-A73C-5F28F2B0D92B}" type="datetimeFigureOut">
              <a:rPr lang="en-US" smtClean="0"/>
              <a:pPr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2D9C-CA01-45A5-AAB9-CC7DA268B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8A55-08F7-4CF5-A73C-5F28F2B0D92B}" type="datetimeFigureOut">
              <a:rPr lang="en-US" smtClean="0"/>
              <a:pPr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2D9C-CA01-45A5-AAB9-CC7DA268B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8A55-08F7-4CF5-A73C-5F28F2B0D92B}" type="datetimeFigureOut">
              <a:rPr lang="en-US" smtClean="0"/>
              <a:pPr/>
              <a:t>3/24/2017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2D9C-CA01-45A5-AAB9-CC7DA268B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8A55-08F7-4CF5-A73C-5F28F2B0D92B}" type="datetimeFigureOut">
              <a:rPr lang="en-US" smtClean="0"/>
              <a:pPr/>
              <a:t>3/24/2017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2D9C-CA01-45A5-AAB9-CC7DA268B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8A55-08F7-4CF5-A73C-5F28F2B0D92B}" type="datetimeFigureOut">
              <a:rPr lang="en-US" smtClean="0"/>
              <a:pPr/>
              <a:t>3/24/2017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2D9C-CA01-45A5-AAB9-CC7DA268B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8A55-08F7-4CF5-A73C-5F28F2B0D92B}" type="datetimeFigureOut">
              <a:rPr lang="en-US" smtClean="0"/>
              <a:pPr/>
              <a:t>3/24/2017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2D9C-CA01-45A5-AAB9-CC7DA268B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8A55-08F7-4CF5-A73C-5F28F2B0D92B}" type="datetimeFigureOut">
              <a:rPr lang="en-US" smtClean="0"/>
              <a:pPr/>
              <a:t>3/24/2017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2D9C-CA01-45A5-AAB9-CC7DA268B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68A55-08F7-4CF5-A73C-5F28F2B0D92B}" type="datetimeFigureOut">
              <a:rPr lang="en-US" smtClean="0"/>
              <a:pPr/>
              <a:t>3/24/2017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2D9C-CA01-45A5-AAB9-CC7DA268B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68A55-08F7-4CF5-A73C-5F28F2B0D92B}" type="datetimeFigureOut">
              <a:rPr lang="en-US" smtClean="0"/>
              <a:pPr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02D9C-CA01-45A5-AAB9-CC7DA268B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wcawawyVzYo" TargetMode="External"/><Relationship Id="rId3" Type="http://schemas.openxmlformats.org/officeDocument/2006/relationships/hyperlink" Target="https://www.extremetech.com/extreme/155617-how-the-2013-world-press-photo-of-the-year-was-faked-with-photoshop" TargetMode="External"/><Relationship Id="rId7" Type="http://schemas.openxmlformats.org/officeDocument/2006/relationships/hyperlink" Target="http://digg.com/video/snl-debate-hillary-trump" TargetMode="External"/><Relationship Id="rId2" Type="http://schemas.openxmlformats.org/officeDocument/2006/relationships/hyperlink" Target="https://twitter.com/alternatfac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oliticaldig.com/kellyan-and-trump-staff-using-private-email/" TargetMode="External"/><Relationship Id="rId5" Type="http://schemas.openxmlformats.org/officeDocument/2006/relationships/hyperlink" Target="https://www.youtube.com/watch?v=EGtdsXhXiEM" TargetMode="External"/><Relationship Id="rId10" Type="http://schemas.openxmlformats.org/officeDocument/2006/relationships/hyperlink" Target="https://www.worldpressphoto.org/collection/photo/2013/spot-news/paul-hansen" TargetMode="External"/><Relationship Id="rId4" Type="http://schemas.openxmlformats.org/officeDocument/2006/relationships/hyperlink" Target="http://www.bbc.co.uk/news/world-asia-india-35638170" TargetMode="External"/><Relationship Id="rId9" Type="http://schemas.openxmlformats.org/officeDocument/2006/relationships/hyperlink" Target="http://www.popsci.com/technology/article/2013-05/was-2013-world-press-photo-year-fak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ol.com/article/news/2017/01/30/press-secretary-sean-spicer-responds-to-mocking-satire-about-him/21703183/" TargetMode="External"/><Relationship Id="rId7" Type="http://schemas.openxmlformats.org/officeDocument/2006/relationships/hyperlink" Target="https://www.theguardian.com/us-news/2017/feb/03/kellyanne-conway-refugees-bowling-green-massacre-never-happened" TargetMode="External"/><Relationship Id="rId2" Type="http://schemas.openxmlformats.org/officeDocument/2006/relationships/hyperlink" Target="http://www.infowars.com/cnn-resurrects-fake-news-dossier-without-proving-trump-connec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bcnews.com/tech/tech-news/how-s-google-doing-its-fight-against-fake-news-n712551" TargetMode="External"/><Relationship Id="rId5" Type="http://schemas.openxmlformats.org/officeDocument/2006/relationships/hyperlink" Target="http://www.india.com/news/india/jnu-row-fake-doctored-video-of-kanhaiya-kumar-raising-slogans-exposed-video-964775/" TargetMode="External"/><Relationship Id="rId4" Type="http://schemas.openxmlformats.org/officeDocument/2006/relationships/hyperlink" Target="https://www.washingtonpost.com/news/the-fix/wp/2017/02/04/i-misspoke-one-word-kellyanne-conway-calls-her-critics-haters-after-bowling-green-fiasco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ffingtonpost.com/entry/german-fake-news-fines_us_585843d5e4b03904470a1dfb" TargetMode="External"/><Relationship Id="rId7" Type="http://schemas.openxmlformats.org/officeDocument/2006/relationships/hyperlink" Target="https://en.wikipedia.org/wiki/Fake_news_website" TargetMode="External"/><Relationship Id="rId2" Type="http://schemas.openxmlformats.org/officeDocument/2006/relationships/hyperlink" Target="https://www.thefreelibrary.com/SHOTCHA+OSCAR;+Prankster+Noel's+fury+at+sick+TV+murder+stunt.-a06113060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interest.com/Rosedesiano/traditional-and-digital-manipulation-in-documentar/" TargetMode="External"/><Relationship Id="rId5" Type="http://schemas.openxmlformats.org/officeDocument/2006/relationships/hyperlink" Target="https://www.youtube.com/watch?v=gY0Fdz350GE" TargetMode="External"/><Relationship Id="rId4" Type="http://schemas.openxmlformats.org/officeDocument/2006/relationships/hyperlink" Target="http://www.theonion.com/article/trump-claims-waterboarding-doesnt-come-close-excru-5515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youtube.com/watch?v=gY0Fdz350G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owchart: Manual Input 20"/>
          <p:cNvSpPr/>
          <p:nvPr/>
        </p:nvSpPr>
        <p:spPr>
          <a:xfrm rot="10800000">
            <a:off x="6324600" y="2971800"/>
            <a:ext cx="1981200" cy="3886200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2" descr="Image result for fake news symbol"/>
          <p:cNvPicPr>
            <a:picLocks noChangeAspect="1" noChangeArrowheads="1"/>
          </p:cNvPicPr>
          <p:nvPr/>
        </p:nvPicPr>
        <p:blipFill>
          <a:blip r:embed="rId2" cstate="print"/>
          <a:srcRect t="12000" b="12000"/>
          <a:stretch>
            <a:fillRect/>
          </a:stretch>
        </p:blipFill>
        <p:spPr bwMode="auto">
          <a:xfrm>
            <a:off x="0" y="-76200"/>
            <a:ext cx="3581400" cy="1219200"/>
          </a:xfrm>
          <a:prstGeom prst="rect">
            <a:avLst/>
          </a:prstGeom>
          <a:noFill/>
        </p:spPr>
      </p:pic>
      <p:pic>
        <p:nvPicPr>
          <p:cNvPr id="9" name="Picture 14" descr="Image result for fake news symbo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4386" y="1143000"/>
            <a:ext cx="1687484" cy="1752600"/>
          </a:xfrm>
          <a:prstGeom prst="rect">
            <a:avLst/>
          </a:prstGeom>
          <a:noFill/>
        </p:spPr>
      </p:pic>
      <p:pic>
        <p:nvPicPr>
          <p:cNvPr id="11" name="Picture 18" descr="Image result for fake news symbol"/>
          <p:cNvPicPr>
            <a:picLocks noChangeAspect="1" noChangeArrowheads="1"/>
          </p:cNvPicPr>
          <p:nvPr/>
        </p:nvPicPr>
        <p:blipFill>
          <a:blip r:embed="rId4" cstate="print"/>
          <a:srcRect l="-727" r="2547" b="6897"/>
          <a:stretch>
            <a:fillRect/>
          </a:stretch>
        </p:blipFill>
        <p:spPr bwMode="auto">
          <a:xfrm>
            <a:off x="-23554" y="1143000"/>
            <a:ext cx="1928554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0" descr="Image result for fake new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829" t="7861" r="57495" b="8725"/>
          <a:stretch>
            <a:fillRect/>
          </a:stretch>
        </p:blipFill>
        <p:spPr bwMode="auto">
          <a:xfrm>
            <a:off x="3048000" y="3190875"/>
            <a:ext cx="2667000" cy="36671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Image result for fake new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7214" t="10389" r="8831" b="8725"/>
          <a:stretch>
            <a:fillRect/>
          </a:stretch>
        </p:blipFill>
        <p:spPr bwMode="auto">
          <a:xfrm>
            <a:off x="0" y="3352800"/>
            <a:ext cx="3067049" cy="3505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D:\Critical Methods in Media and Cultural Studies\Images\snopes-fake-news-site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394" b="5389"/>
          <a:stretch>
            <a:fillRect/>
          </a:stretch>
        </p:blipFill>
        <p:spPr bwMode="auto">
          <a:xfrm>
            <a:off x="3505200" y="-57508"/>
            <a:ext cx="5638800" cy="29531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 rot="21332315">
            <a:off x="-134150" y="2667000"/>
            <a:ext cx="9472551" cy="8382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258"/>
          <p:cNvSpPr txBox="1">
            <a:spLocks/>
          </p:cNvSpPr>
          <p:nvPr/>
        </p:nvSpPr>
        <p:spPr>
          <a:xfrm rot="21321126">
            <a:off x="13145" y="2702386"/>
            <a:ext cx="8915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buSzTx/>
              <a:buNone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ckwell Extra Bold" pitchFamily="18" charset="0"/>
                <a:ea typeface="+mj-ea"/>
                <a:cs typeface="Narkisim" pitchFamily="34" charset="-79"/>
              </a:rPr>
              <a:t>GROUP  TWO PRESENTATION</a:t>
            </a:r>
            <a:endParaRPr kumimoji="0" lang="en-US" sz="4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ckwell Extra Bold" pitchFamily="18" charset="0"/>
              <a:ea typeface="+mj-ea"/>
              <a:cs typeface="Narkisim" pitchFamily="34" charset="-79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661484" y="2971800"/>
            <a:ext cx="1676400" cy="3145110"/>
            <a:chOff x="6400800" y="3276600"/>
            <a:chExt cx="1676400" cy="3145110"/>
          </a:xfrm>
        </p:grpSpPr>
        <p:sp>
          <p:nvSpPr>
            <p:cNvPr id="19" name="Shape 258"/>
            <p:cNvSpPr txBox="1">
              <a:spLocks/>
            </p:cNvSpPr>
            <p:nvPr/>
          </p:nvSpPr>
          <p:spPr>
            <a:xfrm>
              <a:off x="6400800" y="3276600"/>
              <a:ext cx="1676400" cy="314511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buSzTx/>
                <a:buNone/>
              </a:lvl1pPr>
            </a:lstStyle>
            <a:p>
              <a:pPr>
                <a:spcAft>
                  <a:spcPts val="600"/>
                </a:spcAft>
              </a:pPr>
              <a:r>
                <a:rPr lang="fi-FI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ettenschweiler" pitchFamily="34" charset="0"/>
                </a:rPr>
                <a:t>Apisara</a:t>
              </a:r>
            </a:p>
            <a:p>
              <a:pPr>
                <a:spcAft>
                  <a:spcPts val="600"/>
                </a:spcAft>
              </a:pPr>
              <a:r>
                <a:rPr lang="fi-FI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ettenschweiler" pitchFamily="34" charset="0"/>
                </a:rPr>
                <a:t>Kausiki</a:t>
              </a:r>
            </a:p>
            <a:p>
              <a:pPr>
                <a:spcAft>
                  <a:spcPts val="600"/>
                </a:spcAft>
              </a:pPr>
              <a:r>
                <a:rPr lang="fi-FI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ettenschweiler" pitchFamily="34" charset="0"/>
                </a:rPr>
                <a:t>Tom</a:t>
              </a:r>
            </a:p>
            <a:p>
              <a:pPr>
                <a:spcAft>
                  <a:spcPts val="600"/>
                </a:spcAft>
              </a:pPr>
              <a:r>
                <a:rPr lang="fi-FI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aettenschweiler" pitchFamily="34" charset="0"/>
                </a:rPr>
                <a:t>Xintong</a:t>
              </a:r>
              <a:endParaRPr lang="fi-FI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aettenschweiler" pitchFamily="34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6477000" y="4267200"/>
              <a:ext cx="1066800" cy="158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477000" y="4914900"/>
              <a:ext cx="1066800" cy="158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477000" y="5534025"/>
              <a:ext cx="1066800" cy="158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477000" y="6181725"/>
              <a:ext cx="1066800" cy="158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457200"/>
            <a:ext cx="9144000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61"/>
          <p:cNvSpPr txBox="1">
            <a:spLocks/>
          </p:cNvSpPr>
          <p:nvPr/>
        </p:nvSpPr>
        <p:spPr>
          <a:xfrm>
            <a:off x="457199" y="381240"/>
            <a:ext cx="8229242" cy="99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buSzTx/>
              <a:buNone/>
            </a:lvl1pPr>
          </a:lstStyle>
          <a:p>
            <a:pPr lvl="0">
              <a:spcBef>
                <a:spcPct val="0"/>
              </a:spcBef>
            </a:pP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Rockwell" pitchFamily="18" charset="0"/>
                <a:ea typeface="+mj-ea"/>
                <a:cs typeface="+mj-cs"/>
              </a:rPr>
              <a:t> Possible Obstacles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Rockwell" pitchFamily="18" charset="0"/>
              <a:ea typeface="+mj-ea"/>
              <a:cs typeface="+mj-cs"/>
            </a:endParaRPr>
          </a:p>
        </p:txBody>
      </p:sp>
      <p:sp>
        <p:nvSpPr>
          <p:cNvPr id="13" name="Shape 262"/>
          <p:cNvSpPr txBox="1">
            <a:spLocks/>
          </p:cNvSpPr>
          <p:nvPr/>
        </p:nvSpPr>
        <p:spPr>
          <a:xfrm>
            <a:off x="437148" y="1676400"/>
            <a:ext cx="7716252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2400" dirty="0">
                <a:latin typeface="Trebuchet MS" pitchFamily="34" charset="0"/>
              </a:rPr>
              <a:t>‘Fake news’ phenomenon is still ongoing, therefore the definitions and debates are inconclusive.</a:t>
            </a:r>
          </a:p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2400" dirty="0">
                <a:latin typeface="Trebuchet MS" pitchFamily="34" charset="0"/>
              </a:rPr>
              <a:t>Data saturation, how much to sample, when to stop?</a:t>
            </a:r>
          </a:p>
        </p:txBody>
      </p:sp>
      <p:pic>
        <p:nvPicPr>
          <p:cNvPr id="16" name="Picture 3" descr="\\lancs\homes\43\khliin\My Documents\My Pictures\fake 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76600"/>
            <a:ext cx="7879144" cy="30728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457200"/>
            <a:ext cx="9144000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61"/>
          <p:cNvSpPr txBox="1">
            <a:spLocks/>
          </p:cNvSpPr>
          <p:nvPr/>
        </p:nvSpPr>
        <p:spPr>
          <a:xfrm>
            <a:off x="457199" y="381240"/>
            <a:ext cx="8229242" cy="99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buSzTx/>
              <a:buNone/>
            </a:lvl1pPr>
          </a:lstStyle>
          <a:p>
            <a:pPr lvl="0">
              <a:spcBef>
                <a:spcPct val="0"/>
              </a:spcBef>
            </a:pP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Rockwell" pitchFamily="18" charset="0"/>
                <a:ea typeface="+mj-ea"/>
                <a:cs typeface="+mj-cs"/>
              </a:rPr>
              <a:t>Possible Conclusions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Rockwell" pitchFamily="18" charset="0"/>
              <a:ea typeface="+mj-ea"/>
              <a:cs typeface="+mj-cs"/>
            </a:endParaRPr>
          </a:p>
        </p:txBody>
      </p:sp>
      <p:sp>
        <p:nvSpPr>
          <p:cNvPr id="13" name="Shape 262"/>
          <p:cNvSpPr txBox="1">
            <a:spLocks/>
          </p:cNvSpPr>
          <p:nvPr/>
        </p:nvSpPr>
        <p:spPr>
          <a:xfrm>
            <a:off x="437148" y="1676400"/>
            <a:ext cx="3906252" cy="2057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2400" dirty="0">
                <a:latin typeface="Trebuchet MS" pitchFamily="34" charset="0"/>
              </a:rPr>
              <a:t>The “construction of credibility” plays a large part in how we consume “fake news”, as it makes the legitimacy of stories hard to identify</a:t>
            </a:r>
            <a:r>
              <a:rPr lang="en-US" sz="2400" dirty="0" smtClean="0">
                <a:latin typeface="Trebuchet MS" pitchFamily="34" charset="0"/>
              </a:rPr>
              <a:t>.</a:t>
            </a:r>
            <a:endParaRPr lang="en-US" sz="2400" dirty="0">
              <a:latin typeface="Trebuchet MS" pitchFamily="34" charset="0"/>
            </a:endParaRPr>
          </a:p>
        </p:txBody>
      </p:sp>
      <p:pic>
        <p:nvPicPr>
          <p:cNvPr id="6" name="Picture 2" descr="\\lancs\homes\43\khliin\My Documents\My Pictures\Medi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24000"/>
            <a:ext cx="3666007" cy="2422726"/>
          </a:xfrm>
          <a:prstGeom prst="rect">
            <a:avLst/>
          </a:prstGeom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grpSp>
        <p:nvGrpSpPr>
          <p:cNvPr id="7" name="Group 317" descr="Image result for fake news implications"/>
          <p:cNvGrpSpPr/>
          <p:nvPr/>
        </p:nvGrpSpPr>
        <p:grpSpPr>
          <a:xfrm>
            <a:off x="533400" y="4267200"/>
            <a:ext cx="3733800" cy="2181736"/>
            <a:chOff x="0" y="0"/>
            <a:chExt cx="1848206" cy="1386156"/>
          </a:xfrm>
        </p:grpSpPr>
        <p:sp>
          <p:nvSpPr>
            <p:cNvPr id="8" name="Shape 315"/>
            <p:cNvSpPr/>
            <p:nvPr/>
          </p:nvSpPr>
          <p:spPr>
            <a:xfrm>
              <a:off x="-1" y="-1"/>
              <a:ext cx="1848208" cy="1386157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9" name="image7.jpe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rcRect l="13239" t="15003" r="14990" b="4108"/>
            <a:stretch>
              <a:fillRect/>
            </a:stretch>
          </p:blipFill>
          <p:spPr>
            <a:xfrm>
              <a:off x="0" y="-1"/>
              <a:ext cx="1848206" cy="138615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</p:grpSp>
      <p:sp>
        <p:nvSpPr>
          <p:cNvPr id="11" name="Shape 262"/>
          <p:cNvSpPr txBox="1">
            <a:spLocks/>
          </p:cNvSpPr>
          <p:nvPr/>
        </p:nvSpPr>
        <p:spPr>
          <a:xfrm>
            <a:off x="4419600" y="4267200"/>
            <a:ext cx="4495800" cy="2057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2400" dirty="0" smtClean="0">
                <a:latin typeface="Trebuchet MS" pitchFamily="34" charset="0"/>
              </a:rPr>
              <a:t>It </a:t>
            </a:r>
            <a:r>
              <a:rPr lang="en-US" sz="2400" dirty="0">
                <a:latin typeface="Trebuchet MS" pitchFamily="34" charset="0"/>
              </a:rPr>
              <a:t>places “fake news” on the “spectrum of </a:t>
            </a:r>
            <a:r>
              <a:rPr lang="en-US" sz="2400" dirty="0" smtClean="0">
                <a:latin typeface="Trebuchet MS" pitchFamily="34" charset="0"/>
              </a:rPr>
              <a:t>fake-</a:t>
            </a:r>
            <a:r>
              <a:rPr lang="en-US" sz="2400" dirty="0" err="1" smtClean="0">
                <a:latin typeface="Trebuchet MS" pitchFamily="34" charset="0"/>
              </a:rPr>
              <a:t>ness</a:t>
            </a:r>
            <a:r>
              <a:rPr lang="en-US" sz="2400" dirty="0" smtClean="0">
                <a:latin typeface="Trebuchet MS" pitchFamily="34" charset="0"/>
              </a:rPr>
              <a:t>,” </a:t>
            </a:r>
            <a:r>
              <a:rPr lang="en-US" sz="2400" dirty="0">
                <a:latin typeface="Trebuchet MS" pitchFamily="34" charset="0"/>
              </a:rPr>
              <a:t>away from the easily identifiable extremes.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457200"/>
            <a:ext cx="9144000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61"/>
          <p:cNvSpPr txBox="1">
            <a:spLocks/>
          </p:cNvSpPr>
          <p:nvPr/>
        </p:nvSpPr>
        <p:spPr>
          <a:xfrm>
            <a:off x="457199" y="381240"/>
            <a:ext cx="8229242" cy="99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buSzTx/>
              <a:buNone/>
            </a:lvl1pPr>
          </a:lstStyle>
          <a:p>
            <a:pPr lvl="0">
              <a:spcBef>
                <a:spcPct val="0"/>
              </a:spcBef>
            </a:pP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Rockwell" pitchFamily="18" charset="0"/>
                <a:ea typeface="+mj-ea"/>
                <a:cs typeface="+mj-cs"/>
              </a:rPr>
              <a:t>Possible Implications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Rockwell" pitchFamily="18" charset="0"/>
              <a:ea typeface="+mj-ea"/>
              <a:cs typeface="+mj-cs"/>
            </a:endParaRPr>
          </a:p>
        </p:txBody>
      </p:sp>
      <p:sp>
        <p:nvSpPr>
          <p:cNvPr id="13" name="Shape 262"/>
          <p:cNvSpPr txBox="1">
            <a:spLocks/>
          </p:cNvSpPr>
          <p:nvPr/>
        </p:nvSpPr>
        <p:spPr>
          <a:xfrm>
            <a:off x="437148" y="1676400"/>
            <a:ext cx="8173452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2400" dirty="0">
                <a:latin typeface="Trebuchet MS" pitchFamily="34" charset="0"/>
              </a:rPr>
              <a:t>Insights into the perception and consumption of ‘fake news’</a:t>
            </a:r>
          </a:p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2400" dirty="0">
                <a:latin typeface="Trebuchet MS" pitchFamily="34" charset="0"/>
              </a:rPr>
              <a:t>Affective responses from ‘fake news’</a:t>
            </a:r>
          </a:p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2400" dirty="0">
                <a:latin typeface="Trebuchet MS" pitchFamily="34" charset="0"/>
              </a:rPr>
              <a:t>‘Fake news’ and public discourse </a:t>
            </a:r>
          </a:p>
        </p:txBody>
      </p:sp>
      <p:grpSp>
        <p:nvGrpSpPr>
          <p:cNvPr id="10" name="Group 314" descr="Related image"/>
          <p:cNvGrpSpPr/>
          <p:nvPr/>
        </p:nvGrpSpPr>
        <p:grpSpPr>
          <a:xfrm>
            <a:off x="2514600" y="3733800"/>
            <a:ext cx="4179299" cy="2596483"/>
            <a:chOff x="0" y="0"/>
            <a:chExt cx="3384378" cy="2016225"/>
          </a:xfrm>
        </p:grpSpPr>
        <p:sp>
          <p:nvSpPr>
            <p:cNvPr id="12" name="Shape 312"/>
            <p:cNvSpPr/>
            <p:nvPr/>
          </p:nvSpPr>
          <p:spPr>
            <a:xfrm>
              <a:off x="-1" y="0"/>
              <a:ext cx="3384379" cy="201622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14" name="image6.jpeg"/>
            <p:cNvPicPr>
              <a:picLocks noChangeAspect="1"/>
            </p:cNvPicPr>
            <p:nvPr/>
          </p:nvPicPr>
          <p:blipFill>
            <a:blip r:embed="rId2" cstate="print">
              <a:extLst/>
            </a:blip>
            <a:srcRect l="7500" r="4375"/>
            <a:stretch>
              <a:fillRect/>
            </a:stretch>
          </p:blipFill>
          <p:spPr>
            <a:xfrm>
              <a:off x="-1" y="0"/>
              <a:ext cx="3384380" cy="201622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2.png" descr="Image result for conclusion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/>
          </p:cNvSpPr>
          <p:nvPr>
            <p:ph type="body" idx="1"/>
          </p:nvPr>
        </p:nvSpPr>
        <p:spPr>
          <a:xfrm>
            <a:off x="323527" y="1593028"/>
            <a:ext cx="8568954" cy="51125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13839" indent="-106919" defTabSz="905255">
              <a:spcBef>
                <a:spcPts val="1300"/>
              </a:spcBef>
              <a:buSzTx/>
              <a:buNone/>
              <a:defRPr sz="1100"/>
            </a:pPr>
            <a:r>
              <a:rPr sz="1200" dirty="0"/>
              <a:t>Alternative facts (@</a:t>
            </a:r>
            <a:r>
              <a:rPr sz="1200" dirty="0" err="1"/>
              <a:t>AlternatFacts</a:t>
            </a:r>
            <a:r>
              <a:rPr sz="1200" dirty="0"/>
              <a:t>) | Twitter. (2017). [online] Twitter. Available at: 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https://twitter.com/alternatfacts</a:t>
            </a:r>
            <a:r>
              <a:rPr sz="1200" dirty="0"/>
              <a:t> [Accessed 17 Feb. 2017].</a:t>
            </a:r>
          </a:p>
          <a:p>
            <a:pPr marL="213839" indent="-106919" defTabSz="905255">
              <a:spcBef>
                <a:spcPts val="1300"/>
              </a:spcBef>
              <a:buSzTx/>
              <a:buNone/>
              <a:defRPr sz="1100"/>
            </a:pPr>
            <a:r>
              <a:rPr sz="1200" dirty="0"/>
              <a:t>Anthony, S. ‘Was the 2013 World Press Photo of the Year faked with Photoshop, or merely   manipulated?’ 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https://www.extremetech.com/extreme/155617-how-the-2013-world-press-photo-of-the-year-was-faked-with-photoshop</a:t>
            </a:r>
            <a:r>
              <a:rPr sz="1200" dirty="0"/>
              <a:t>. [Accessed: 10 February, 2017]</a:t>
            </a:r>
          </a:p>
          <a:p>
            <a:pPr marL="213839" indent="-106919" defTabSz="905255">
              <a:spcBef>
                <a:spcPts val="1300"/>
              </a:spcBef>
              <a:buSzTx/>
              <a:buNone/>
              <a:defRPr sz="1100"/>
            </a:pPr>
            <a:r>
              <a:rPr sz="1200" dirty="0" err="1"/>
              <a:t>Biswas</a:t>
            </a:r>
            <a:r>
              <a:rPr sz="1200" dirty="0"/>
              <a:t>, </a:t>
            </a:r>
            <a:r>
              <a:rPr sz="1200" dirty="0" err="1"/>
              <a:t>Soutik</a:t>
            </a:r>
            <a:r>
              <a:rPr sz="1200" dirty="0"/>
              <a:t>.(2016) “Is </a:t>
            </a:r>
            <a:r>
              <a:rPr sz="1200" dirty="0" err="1"/>
              <a:t>Narendra</a:t>
            </a:r>
            <a:r>
              <a:rPr sz="1200" dirty="0"/>
              <a:t> </a:t>
            </a:r>
            <a:r>
              <a:rPr sz="1200" dirty="0" err="1"/>
              <a:t>Modi’s</a:t>
            </a:r>
            <a:r>
              <a:rPr sz="1200" dirty="0"/>
              <a:t> Government </a:t>
            </a:r>
            <a:r>
              <a:rPr sz="1200" dirty="0" err="1"/>
              <a:t>Unravelling</a:t>
            </a:r>
            <a:r>
              <a:rPr sz="1200" dirty="0"/>
              <a:t>?” </a:t>
            </a:r>
            <a:r>
              <a:rPr sz="1200" i="1" dirty="0"/>
              <a:t>BBC News</a:t>
            </a:r>
            <a:r>
              <a:rPr sz="1200" dirty="0"/>
              <a:t>, Available at: 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http://www.bbc.co.uk/news/world-asia-india-35638170</a:t>
            </a:r>
            <a:r>
              <a:rPr sz="1200" dirty="0"/>
              <a:t>. [ Accessed February 5, 2017]</a:t>
            </a:r>
          </a:p>
          <a:p>
            <a:pPr marL="213839" indent="-106919" defTabSz="905255">
              <a:spcBef>
                <a:spcPts val="1300"/>
              </a:spcBef>
              <a:buSzTx/>
              <a:buNone/>
              <a:defRPr sz="1100"/>
            </a:pPr>
            <a:r>
              <a:rPr sz="1200" dirty="0"/>
              <a:t>Brass Eye (1997) Clive Anderson shot dead. Available at: 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https://www.youtube.com/watch?v=EGtdsXhXiEM</a:t>
            </a:r>
            <a:r>
              <a:rPr sz="1200" dirty="0"/>
              <a:t> [Accessed : 6 February, 2017]</a:t>
            </a:r>
          </a:p>
          <a:p>
            <a:pPr marL="213839" indent="-106919" defTabSz="905255">
              <a:spcBef>
                <a:spcPts val="1300"/>
              </a:spcBef>
              <a:buSzTx/>
              <a:buNone/>
              <a:defRPr sz="1100"/>
            </a:pPr>
            <a:r>
              <a:rPr sz="1200" dirty="0" err="1"/>
              <a:t>Couldry</a:t>
            </a:r>
            <a:r>
              <a:rPr sz="1200" dirty="0"/>
              <a:t>, N. (2000). </a:t>
            </a:r>
            <a:r>
              <a:rPr sz="1200" i="1" dirty="0"/>
              <a:t>Inside culture</a:t>
            </a:r>
            <a:r>
              <a:rPr sz="1200" dirty="0"/>
              <a:t>. 1st ed. London: SAGE, pp.1-19.</a:t>
            </a:r>
          </a:p>
          <a:p>
            <a:pPr marL="213839" indent="-106919" defTabSz="905255">
              <a:spcBef>
                <a:spcPts val="1300"/>
              </a:spcBef>
              <a:buSzTx/>
              <a:buNone/>
              <a:defRPr sz="1100"/>
            </a:pPr>
            <a:r>
              <a:rPr sz="1200" dirty="0" err="1"/>
              <a:t>Delancer</a:t>
            </a:r>
            <a:r>
              <a:rPr sz="1200" dirty="0"/>
              <a:t>, R. (2017). </a:t>
            </a:r>
            <a:r>
              <a:rPr sz="1200" i="1" dirty="0"/>
              <a:t>Donald Trump with senior advisers</a:t>
            </a:r>
            <a:r>
              <a:rPr sz="1200" dirty="0"/>
              <a:t>. [image] Available at: 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http://politicaldig.com/kellyan-and-trump-staff-using-private-email/</a:t>
            </a:r>
            <a:r>
              <a:rPr sz="1200" dirty="0"/>
              <a:t> [Accessed 17 Feb. 2017]</a:t>
            </a:r>
          </a:p>
          <a:p>
            <a:pPr marL="213839" indent="-106919" defTabSz="905255">
              <a:spcBef>
                <a:spcPts val="1300"/>
              </a:spcBef>
              <a:buSzTx/>
              <a:buNone/>
              <a:defRPr sz="1100"/>
            </a:pPr>
            <a:r>
              <a:rPr sz="1200" dirty="0"/>
              <a:t>‘Donald Trump And Hillary Clinton Debate On ‘SNL’ ’, 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/>
              </a:rPr>
              <a:t>http://digg.com/video/snl-debate-hillary-trump</a:t>
            </a:r>
            <a:r>
              <a:rPr sz="1200" dirty="0"/>
              <a:t> . [Accessed: 10 February, 2017]</a:t>
            </a:r>
          </a:p>
          <a:p>
            <a:pPr marL="213839" indent="-106919" defTabSz="905255">
              <a:spcBef>
                <a:spcPts val="1300"/>
              </a:spcBef>
              <a:buSzTx/>
              <a:buNone/>
              <a:defRPr sz="1100"/>
            </a:pPr>
            <a:r>
              <a:rPr sz="1200" dirty="0"/>
              <a:t>Fast Company (2014) </a:t>
            </a:r>
            <a:r>
              <a:rPr sz="1200" i="1" dirty="0"/>
              <a:t>74 Years of McDonald’s Marketing in Two Minutes</a:t>
            </a:r>
            <a:r>
              <a:rPr sz="1200" dirty="0"/>
              <a:t> [Video online] Available at: 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/>
              </a:rPr>
              <a:t>https://www.youtube.com/watch?v=wcawawyVzYo</a:t>
            </a:r>
            <a:r>
              <a:rPr sz="1200" dirty="0"/>
              <a:t> [Accessed March 10, 2017]</a:t>
            </a:r>
          </a:p>
          <a:p>
            <a:pPr marL="213839" indent="-106919" defTabSz="905255">
              <a:spcBef>
                <a:spcPts val="1300"/>
              </a:spcBef>
              <a:buSzTx/>
              <a:buNone/>
              <a:defRPr sz="1100"/>
            </a:pPr>
            <a:r>
              <a:rPr sz="1200" dirty="0"/>
              <a:t>Ferro, S.  ‘Was the 2013 World Press Photo Of The Year A Fake?’, 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9"/>
              </a:rPr>
              <a:t>http://www.popsci.com/technology/article/2013-05/was-2013-world-press-photo-year-fake</a:t>
            </a:r>
            <a:r>
              <a:rPr sz="1200" dirty="0"/>
              <a:t> [Accessed: 10 February, 2017]</a:t>
            </a:r>
          </a:p>
          <a:p>
            <a:pPr marL="213839" indent="-106919" defTabSz="905255">
              <a:spcBef>
                <a:spcPts val="1300"/>
              </a:spcBef>
              <a:buSzTx/>
              <a:buNone/>
              <a:defRPr sz="1100"/>
            </a:pPr>
            <a:r>
              <a:rPr sz="1200" dirty="0"/>
              <a:t>‘Gaza Burial’, 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0"/>
              </a:rPr>
              <a:t>https://www.worldpressphoto.org/collection/photo/2013/spot-news/paul-hansen</a:t>
            </a:r>
            <a:r>
              <a:rPr sz="1200" dirty="0"/>
              <a:t>. [Accessed: 10 February, 2017]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57200"/>
            <a:ext cx="9144000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261"/>
          <p:cNvSpPr txBox="1">
            <a:spLocks/>
          </p:cNvSpPr>
          <p:nvPr/>
        </p:nvSpPr>
        <p:spPr>
          <a:xfrm>
            <a:off x="457199" y="381240"/>
            <a:ext cx="8229242" cy="99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buSzTx/>
              <a:buNone/>
            </a:lvl1pPr>
          </a:lstStyle>
          <a:p>
            <a:pPr lvl="0">
              <a:spcBef>
                <a:spcPct val="0"/>
              </a:spcBef>
            </a:pP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Rockwell" pitchFamily="18" charset="0"/>
                <a:ea typeface="+mj-ea"/>
                <a:cs typeface="+mj-cs"/>
              </a:rPr>
              <a:t>Bibliography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Rockwell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/>
          </p:cNvSpPr>
          <p:nvPr>
            <p:ph type="body" idx="1"/>
          </p:nvPr>
        </p:nvSpPr>
        <p:spPr>
          <a:xfrm>
            <a:off x="304800" y="1524000"/>
            <a:ext cx="8496946" cy="496855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15999" indent="-107999">
              <a:spcAft>
                <a:spcPts val="1200"/>
              </a:spcAft>
              <a:buNone/>
              <a:defRPr sz="1200"/>
            </a:pPr>
            <a:r>
              <a:rPr lang="en-US" sz="1200" dirty="0" smtClean="0">
                <a:latin typeface="Gill Sans MT" panose="020B0502020104020203" pitchFamily="34" charset="0"/>
              </a:rPr>
              <a:t>Reilly, I (2012) ‘Satirical Fake News and/as American Political Discourse’, </a:t>
            </a:r>
            <a:r>
              <a:rPr lang="en-US" sz="1200" i="1" dirty="0" smtClean="0">
                <a:latin typeface="Gill Sans MT" panose="020B0502020104020203" pitchFamily="34" charset="0"/>
              </a:rPr>
              <a:t>The Journal of American Culture,</a:t>
            </a:r>
            <a:r>
              <a:rPr lang="en-US" sz="1200" dirty="0" smtClean="0">
                <a:latin typeface="Gill Sans MT" panose="020B0502020104020203" pitchFamily="34" charset="0"/>
              </a:rPr>
              <a:t> 35:3</a:t>
            </a:r>
            <a:endParaRPr lang="en-GB" dirty="0" smtClean="0"/>
          </a:p>
          <a:p>
            <a:pPr marL="215999" indent="-107999">
              <a:spcAft>
                <a:spcPts val="1200"/>
              </a:spcAft>
              <a:buSzTx/>
              <a:buNone/>
              <a:defRPr sz="1200"/>
            </a:pPr>
            <a:r>
              <a:rPr dirty="0" smtClean="0"/>
              <a:t>Gregg</a:t>
            </a:r>
            <a:r>
              <a:rPr dirty="0"/>
              <a:t>, M., Seigworth, G. (2010). </a:t>
            </a:r>
            <a:r>
              <a:rPr i="1" dirty="0"/>
              <a:t>The Affect Theory Reader</a:t>
            </a:r>
            <a:r>
              <a:rPr dirty="0"/>
              <a:t>. 1st ed. Durham, NC: Duke University Press</a:t>
            </a:r>
          </a:p>
          <a:p>
            <a:pPr marL="215999" indent="-107999">
              <a:spcAft>
                <a:spcPts val="1200"/>
              </a:spcAft>
              <a:buSzTx/>
              <a:buNone/>
              <a:defRPr sz="1200"/>
            </a:pPr>
            <a:r>
              <a:rPr dirty="0" err="1"/>
              <a:t>InfoWars</a:t>
            </a:r>
            <a:r>
              <a:rPr dirty="0"/>
              <a:t>, (2017). </a:t>
            </a:r>
            <a:r>
              <a:rPr i="1" dirty="0"/>
              <a:t>CNN Resurrects ‘Fake News’ Dossier Without Proving Trump Connection » Alex Jones’ </a:t>
            </a:r>
            <a:r>
              <a:rPr i="1" dirty="0" err="1"/>
              <a:t>Infowars</a:t>
            </a:r>
            <a:r>
              <a:rPr i="1" dirty="0"/>
              <a:t>: There’s a war on for your mind!</a:t>
            </a:r>
            <a:r>
              <a:rPr dirty="0"/>
              <a:t>. [image] Available at: 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http://www.infowars.com/cnn-resurrects-fake-news-dossier-without-proving-trump-connection/</a:t>
            </a:r>
            <a:r>
              <a:rPr dirty="0"/>
              <a:t> [Accessed: 17 February, 2017]</a:t>
            </a:r>
          </a:p>
          <a:p>
            <a:pPr marL="215999" indent="-107999">
              <a:spcAft>
                <a:spcPts val="1200"/>
              </a:spcAft>
              <a:buSzTx/>
              <a:buNone/>
              <a:defRPr sz="1200"/>
            </a:pPr>
            <a:r>
              <a:rPr dirty="0" err="1"/>
              <a:t>Iovine</a:t>
            </a:r>
            <a:r>
              <a:rPr dirty="0"/>
              <a:t>, A. (2017). </a:t>
            </a:r>
            <a:r>
              <a:rPr i="1" dirty="0"/>
              <a:t>Press Secretary Sean Spicer responds to mocking satire about himself – AOL News. </a:t>
            </a:r>
            <a:r>
              <a:rPr dirty="0"/>
              <a:t>[online] Aol.com. Available at: 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https://www.aol.com/article/news/2017/01/30/press-secretary-sean-spicer-responds-to-mocking-satire-about-him/21703183/</a:t>
            </a:r>
            <a:r>
              <a:rPr dirty="0"/>
              <a:t> [Accessed: 2 February, 2017</a:t>
            </a:r>
            <a:r>
              <a:rPr dirty="0" smtClean="0"/>
              <a:t>].</a:t>
            </a:r>
            <a:endParaRPr lang="en-US" dirty="0" smtClean="0"/>
          </a:p>
          <a:p>
            <a:pPr marL="215999" indent="-107999">
              <a:spcAft>
                <a:spcPts val="1200"/>
              </a:spcAft>
              <a:buSzTx/>
              <a:buNone/>
              <a:defRPr sz="1200"/>
            </a:pPr>
            <a:r>
              <a:rPr lang="en-GB" sz="1200" dirty="0" err="1" smtClean="0">
                <a:latin typeface="Gill Sans MT" panose="020B0502020104020203" pitchFamily="34" charset="0"/>
              </a:rPr>
              <a:t>Khaldarova</a:t>
            </a:r>
            <a:r>
              <a:rPr lang="en-GB" sz="1200" dirty="0" smtClean="0">
                <a:latin typeface="Gill Sans MT" panose="020B0502020104020203" pitchFamily="34" charset="0"/>
              </a:rPr>
              <a:t>, I, </a:t>
            </a:r>
            <a:r>
              <a:rPr lang="en-GB" sz="1200" dirty="0" err="1" smtClean="0">
                <a:latin typeface="Gill Sans MT" panose="020B0502020104020203" pitchFamily="34" charset="0"/>
              </a:rPr>
              <a:t>Pantti</a:t>
            </a:r>
            <a:r>
              <a:rPr lang="en-GB" sz="1200" dirty="0" smtClean="0">
                <a:latin typeface="Gill Sans MT" panose="020B0502020104020203" pitchFamily="34" charset="0"/>
              </a:rPr>
              <a:t>, M (2016) ‘Fake News’,</a:t>
            </a:r>
            <a:r>
              <a:rPr lang="en-GB" sz="1200" i="1" dirty="0" smtClean="0">
                <a:latin typeface="Gill Sans MT" panose="020B0502020104020203" pitchFamily="34" charset="0"/>
              </a:rPr>
              <a:t> Journalism Practice</a:t>
            </a:r>
            <a:r>
              <a:rPr lang="en-GB" sz="1200" dirty="0" smtClean="0">
                <a:latin typeface="Gill Sans MT" panose="020B0502020104020203" pitchFamily="34" charset="0"/>
              </a:rPr>
              <a:t>, 10:7</a:t>
            </a:r>
            <a:endParaRPr dirty="0"/>
          </a:p>
          <a:p>
            <a:pPr marL="215999" indent="-107999">
              <a:spcAft>
                <a:spcPts val="1200"/>
              </a:spcAft>
              <a:buSzTx/>
              <a:buNone/>
              <a:defRPr sz="1200"/>
            </a:pPr>
            <a:r>
              <a:rPr dirty="0"/>
              <a:t>‘</a:t>
            </a:r>
            <a:r>
              <a:rPr dirty="0" err="1"/>
              <a:t>Kellyanne</a:t>
            </a:r>
            <a:r>
              <a:rPr dirty="0"/>
              <a:t> Conway Says Her Bowling Green Interview Won Praise — before the “haters”’ </a:t>
            </a:r>
            <a:r>
              <a:rPr i="1" dirty="0"/>
              <a:t>Washington Post</a:t>
            </a:r>
            <a:r>
              <a:rPr dirty="0"/>
              <a:t>. Available at: 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https://www.washingtonpost.com/news/the-fix/wp/2017/02/04/i-misspoke-one-word-kellyanne-conway-calls-her-critics-haters-after-bowling-green-fiasco/</a:t>
            </a:r>
            <a:r>
              <a:rPr dirty="0"/>
              <a:t>.[ Accessed:5 February, 2017]</a:t>
            </a:r>
          </a:p>
          <a:p>
            <a:pPr marL="215999" indent="-107999">
              <a:spcAft>
                <a:spcPts val="1200"/>
              </a:spcAft>
              <a:buSzTx/>
              <a:buNone/>
              <a:defRPr sz="1200"/>
            </a:pPr>
            <a:r>
              <a:rPr dirty="0" err="1"/>
              <a:t>Morra</a:t>
            </a:r>
            <a:r>
              <a:rPr dirty="0"/>
              <a:t>, J., Smith, M. (2006) </a:t>
            </a:r>
            <a:r>
              <a:rPr i="1" dirty="0"/>
              <a:t>Visual Culture: Critical Concepts in Media and Cultural Studies,</a:t>
            </a:r>
            <a:r>
              <a:rPr dirty="0"/>
              <a:t> London: </a:t>
            </a:r>
            <a:r>
              <a:rPr dirty="0" err="1"/>
              <a:t>Routledge</a:t>
            </a:r>
            <a:r>
              <a:rPr dirty="0"/>
              <a:t>.</a:t>
            </a:r>
          </a:p>
          <a:p>
            <a:pPr marL="215999" indent="-107999">
              <a:spcAft>
                <a:spcPts val="1200"/>
              </a:spcAft>
              <a:buSzTx/>
              <a:buNone/>
              <a:defRPr sz="1200"/>
            </a:pPr>
            <a:r>
              <a:rPr dirty="0" err="1"/>
              <a:t>Mukherjee</a:t>
            </a:r>
            <a:r>
              <a:rPr dirty="0"/>
              <a:t>, S.(2016) ‘JNU Row: Fake, Doctored Video of </a:t>
            </a:r>
            <a:r>
              <a:rPr dirty="0" err="1"/>
              <a:t>Kanhaiya</a:t>
            </a:r>
            <a:r>
              <a:rPr dirty="0"/>
              <a:t> Kumar Raising Slogans Exposed’ [Video online] Available at:  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http://www.india.com/news/india/jnu-row-fake-doctored-video-of-kanhaiya-kumar-raising-slogans-exposed-video-964775/</a:t>
            </a:r>
            <a:r>
              <a:rPr dirty="0"/>
              <a:t>.[ Accessed: 5 February, 2017]</a:t>
            </a:r>
          </a:p>
          <a:p>
            <a:pPr marL="215999" indent="-107999">
              <a:spcAft>
                <a:spcPts val="1200"/>
              </a:spcAft>
              <a:buSzTx/>
              <a:buNone/>
              <a:defRPr sz="1200"/>
            </a:pPr>
            <a:r>
              <a:rPr dirty="0"/>
              <a:t>Newcomb, A. (2017). </a:t>
            </a:r>
            <a:r>
              <a:rPr i="1" dirty="0"/>
              <a:t>How’s Google Doing In Its Fight Against Fake News? – NBC News</a:t>
            </a:r>
            <a:r>
              <a:rPr dirty="0"/>
              <a:t>. [online] NBC News. Available at: 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http://www.nbcnews.com/tech/tech-news/how-s-google-doing-its-fight-against-fake-news-n712551</a:t>
            </a:r>
            <a:r>
              <a:rPr dirty="0"/>
              <a:t> [Accessed 27 Jan. 2017]</a:t>
            </a:r>
          </a:p>
          <a:p>
            <a:pPr marL="215999" indent="-107999">
              <a:spcAft>
                <a:spcPts val="1200"/>
              </a:spcAft>
              <a:buSzTx/>
              <a:buNone/>
              <a:defRPr sz="1200"/>
            </a:pPr>
            <a:r>
              <a:rPr dirty="0"/>
              <a:t>Phipps, C. ‘</a:t>
            </a:r>
            <a:r>
              <a:rPr dirty="0" err="1"/>
              <a:t>Kellyanne</a:t>
            </a:r>
            <a:r>
              <a:rPr dirty="0"/>
              <a:t> Conway Blames Refugees for ‘Bowling Green Massacre’ That Never Happened.” </a:t>
            </a:r>
            <a:r>
              <a:rPr i="1" dirty="0"/>
              <a:t>The Guardian</a:t>
            </a:r>
            <a:r>
              <a:rPr dirty="0"/>
              <a:t>, Available at:  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/>
              </a:rPr>
              <a:t>https://www.theguardian.com/us-news/2017/feb/03/kellyanne-conway-refugees-bowling-green-massacre-never-happened</a:t>
            </a:r>
            <a:r>
              <a:rPr dirty="0"/>
              <a:t>. [Accessed: February 3, 2017]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57200"/>
            <a:ext cx="9144000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261"/>
          <p:cNvSpPr txBox="1">
            <a:spLocks/>
          </p:cNvSpPr>
          <p:nvPr/>
        </p:nvSpPr>
        <p:spPr>
          <a:xfrm>
            <a:off x="457199" y="381240"/>
            <a:ext cx="8229242" cy="99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buSzTx/>
              <a:buNone/>
            </a:lvl1pPr>
          </a:lstStyle>
          <a:p>
            <a:pPr lvl="0">
              <a:spcBef>
                <a:spcPct val="0"/>
              </a:spcBef>
            </a:pP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Rockwell" pitchFamily="18" charset="0"/>
                <a:ea typeface="+mj-ea"/>
                <a:cs typeface="+mj-cs"/>
              </a:rPr>
              <a:t>Bibliography 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Rockwell" pitchFamily="18" charset="0"/>
                <a:ea typeface="+mj-ea"/>
                <a:cs typeface="+mj-cs"/>
              </a:rPr>
              <a:t>cont.</a:t>
            </a: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Rockwell" pitchFamily="18" charset="0"/>
                <a:ea typeface="+mj-ea"/>
                <a:cs typeface="+mj-cs"/>
              </a:rPr>
              <a:t> 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Rockwell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body" idx="1"/>
          </p:nvPr>
        </p:nvSpPr>
        <p:spPr>
          <a:xfrm>
            <a:off x="228600" y="1371600"/>
            <a:ext cx="8373258" cy="4937404"/>
          </a:xfrm>
          <a:prstGeom prst="rect">
            <a:avLst/>
          </a:prstGeom>
        </p:spPr>
        <p:txBody>
          <a:bodyPr>
            <a:noAutofit/>
          </a:bodyPr>
          <a:lstStyle/>
          <a:p>
            <a:pPr marL="194398" indent="-97199" defTabSz="822958">
              <a:spcBef>
                <a:spcPts val="1200"/>
              </a:spcBef>
              <a:buSzTx/>
              <a:buNone/>
              <a:defRPr sz="1000"/>
            </a:pPr>
            <a:r>
              <a:rPr sz="1200" dirty="0" smtClean="0"/>
              <a:t>Rose</a:t>
            </a:r>
            <a:r>
              <a:rPr sz="1200" dirty="0"/>
              <a:t>, G. (2012). The Question of Method: Practice, Reflexivity and Critique In Visual Culture Studies. In: Heywood, Ian and </a:t>
            </a:r>
            <a:r>
              <a:rPr sz="1200" dirty="0" err="1"/>
              <a:t>Sandywell</a:t>
            </a:r>
            <a:r>
              <a:rPr sz="1200" dirty="0"/>
              <a:t>, Barry eds. </a:t>
            </a:r>
            <a:r>
              <a:rPr sz="1200" i="1" dirty="0"/>
              <a:t>The Handbook of Visual Culture.</a:t>
            </a:r>
            <a:r>
              <a:rPr sz="1200" dirty="0"/>
              <a:t> London: Berg, pp. 542–558</a:t>
            </a:r>
            <a:r>
              <a:rPr sz="1200" dirty="0" smtClean="0"/>
              <a:t>.</a:t>
            </a:r>
            <a:endParaRPr lang="en-US" sz="1200" dirty="0" smtClean="0"/>
          </a:p>
          <a:p>
            <a:pPr marL="194398" indent="-97199" defTabSz="822958">
              <a:spcBef>
                <a:spcPts val="1200"/>
              </a:spcBef>
              <a:buSzTx/>
              <a:buNone/>
              <a:defRPr sz="1000"/>
            </a:pPr>
            <a:r>
              <a:rPr sz="1200" dirty="0" smtClean="0"/>
              <a:t>Rose</a:t>
            </a:r>
            <a:r>
              <a:rPr sz="1200" dirty="0"/>
              <a:t>, G. (2007). </a:t>
            </a:r>
            <a:r>
              <a:rPr sz="1200" i="1" dirty="0"/>
              <a:t>Visual Methodologies ; an introduction to the interpretation of visual materials. 1st ed. London</a:t>
            </a:r>
            <a:r>
              <a:rPr sz="1200" dirty="0"/>
              <a:t>, U.K.: SAGE, pp.191-226.</a:t>
            </a:r>
          </a:p>
          <a:p>
            <a:pPr marL="194398" indent="-97199" defTabSz="822958">
              <a:spcBef>
                <a:spcPts val="1200"/>
              </a:spcBef>
              <a:buSzTx/>
              <a:buNone/>
              <a:defRPr sz="1000"/>
            </a:pPr>
            <a:r>
              <a:rPr sz="1200" dirty="0"/>
              <a:t>‘SHOTCHA OSCAR; Prankster Noel’s Fury at Sick TV Murder Stunt. – Free Online Library.’ Available at: 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</a:t>
            </a:r>
            <a:r>
              <a:rPr sz="1200" u="sng" dirty="0" err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www.thefreelibrary.com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/SHOTCHA+OSCAR%3B+Prankster+Noel’s+fury+at+sick+TV+murder+stunt.-a061130608</a:t>
            </a:r>
            <a:r>
              <a:rPr sz="1200" dirty="0"/>
              <a:t> [Accessed: 6 February, 2017]</a:t>
            </a:r>
          </a:p>
          <a:p>
            <a:pPr marL="194398" indent="-97199" defTabSz="822958">
              <a:spcBef>
                <a:spcPts val="1200"/>
              </a:spcBef>
              <a:buSzTx/>
              <a:buNone/>
              <a:defRPr sz="1000"/>
            </a:pPr>
            <a:r>
              <a:rPr sz="1200" dirty="0" err="1"/>
              <a:t>Spradley</a:t>
            </a:r>
            <a:r>
              <a:rPr sz="1200" dirty="0"/>
              <a:t>, J (1979). </a:t>
            </a:r>
            <a:r>
              <a:rPr sz="1200" i="1" dirty="0"/>
              <a:t>The Ethnographic Interview</a:t>
            </a:r>
            <a:r>
              <a:rPr sz="1200" dirty="0"/>
              <a:t>. Boston: Wadsworth. 34.</a:t>
            </a:r>
          </a:p>
          <a:p>
            <a:pPr marL="194398" indent="-97199" defTabSz="822958">
              <a:spcBef>
                <a:spcPts val="1200"/>
              </a:spcBef>
              <a:buSzTx/>
              <a:buNone/>
              <a:defRPr sz="1000"/>
            </a:pPr>
            <a:r>
              <a:rPr sz="1200" dirty="0"/>
              <a:t>The Huffington Post (2017). </a:t>
            </a:r>
            <a:r>
              <a:rPr sz="1200" i="1" dirty="0"/>
              <a:t>Germany Weighs Stiff Fines for Social Media Sites That Carry Fake News | The Huffington Post.</a:t>
            </a:r>
            <a:r>
              <a:rPr sz="1200" dirty="0"/>
              <a:t> [image] Available at: 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http://www.huffingtonpost.com/entry/german-fake-news-fines_us_585843d5e4b03904470a1dfb</a:t>
            </a:r>
            <a:r>
              <a:rPr sz="1200" dirty="0"/>
              <a:t> [Accessed: 2 February, 2017]</a:t>
            </a:r>
          </a:p>
          <a:p>
            <a:pPr marL="194398" indent="-97199" defTabSz="822958">
              <a:spcBef>
                <a:spcPts val="1200"/>
              </a:spcBef>
              <a:buSzTx/>
              <a:buNone/>
              <a:defRPr sz="1000"/>
            </a:pPr>
            <a:r>
              <a:rPr sz="1200" dirty="0"/>
              <a:t>The Onion, (2017). </a:t>
            </a:r>
            <a:r>
              <a:rPr sz="1200" i="1" dirty="0"/>
              <a:t>Trump Claims </a:t>
            </a:r>
            <a:r>
              <a:rPr sz="1200" i="1" dirty="0" err="1"/>
              <a:t>Waterboarding</a:t>
            </a:r>
            <a:r>
              <a:rPr sz="1200" i="1" dirty="0"/>
              <a:t> Doesn’t Come Close To The Excruciating Torment He Experiences At Every Moment</a:t>
            </a:r>
            <a:r>
              <a:rPr sz="1200" dirty="0"/>
              <a:t>. [online] The Onion. Available at: 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http://www.theonion.com/article/trump-claims-waterboarding-doesnt-come-close-excru-55158</a:t>
            </a:r>
            <a:r>
              <a:rPr sz="1200" dirty="0"/>
              <a:t> [Accessed: 27 January, 2017]</a:t>
            </a:r>
          </a:p>
          <a:p>
            <a:pPr marL="194398" indent="-97199" defTabSz="822958">
              <a:spcBef>
                <a:spcPts val="1200"/>
              </a:spcBef>
              <a:buSzTx/>
              <a:buNone/>
              <a:defRPr sz="1000"/>
            </a:pPr>
            <a:r>
              <a:rPr sz="1200" dirty="0"/>
              <a:t>The New York Times (2017). </a:t>
            </a:r>
            <a:r>
              <a:rPr sz="1200" i="1" dirty="0"/>
              <a:t>The Truth is Hard.</a:t>
            </a:r>
            <a:r>
              <a:rPr sz="1200" dirty="0"/>
              <a:t> [Video online] Available at: 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https://www.youtube.com/watch?v=gY0Fdz350GE</a:t>
            </a:r>
            <a:r>
              <a:rPr sz="1200" dirty="0"/>
              <a:t>. [Accessed: 3rd March, 2017]</a:t>
            </a:r>
          </a:p>
          <a:p>
            <a:pPr marL="194398" indent="-97199" defTabSz="822958">
              <a:spcBef>
                <a:spcPts val="1200"/>
              </a:spcBef>
              <a:buSzTx/>
              <a:buNone/>
              <a:defRPr sz="1000"/>
            </a:pPr>
            <a:r>
              <a:rPr sz="1200" dirty="0"/>
              <a:t>‘Traditional and Digital Manipulation in Documentary Photography’, 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https://www.pinterest.com/Rosedesiano/traditional-and-digital-manipulation-in-documentar/</a:t>
            </a:r>
            <a:r>
              <a:rPr sz="1200" dirty="0"/>
              <a:t>. [Accessed: 10 February, 2017]</a:t>
            </a:r>
          </a:p>
          <a:p>
            <a:pPr marL="194398" indent="-97199" defTabSz="822958">
              <a:spcBef>
                <a:spcPts val="1200"/>
              </a:spcBef>
              <a:buSzTx/>
              <a:buNone/>
              <a:defRPr sz="1000"/>
            </a:pPr>
            <a:r>
              <a:rPr sz="1200" dirty="0"/>
              <a:t>Tyler, I. (2008). ‘Chav Mum Chav Scum’. </a:t>
            </a:r>
            <a:r>
              <a:rPr sz="1200" i="1" dirty="0"/>
              <a:t>Feminist Media Studies</a:t>
            </a:r>
            <a:r>
              <a:rPr sz="1200" dirty="0"/>
              <a:t>, 8(1), pp.17-34.</a:t>
            </a:r>
          </a:p>
          <a:p>
            <a:pPr marL="194398" indent="-97199" defTabSz="822958">
              <a:spcBef>
                <a:spcPts val="1200"/>
              </a:spcBef>
              <a:buSzTx/>
              <a:buNone/>
              <a:defRPr sz="1000"/>
            </a:pPr>
            <a:r>
              <a:rPr sz="1200" dirty="0"/>
              <a:t>Wikipedia: the Free Encyclopedia. (2017). </a:t>
            </a:r>
            <a:r>
              <a:rPr sz="1200" i="1" dirty="0"/>
              <a:t>Fake news website – Wikipedia</a:t>
            </a:r>
            <a:r>
              <a:rPr sz="1200" dirty="0"/>
              <a:t>. [online] Available at: </a:t>
            </a:r>
            <a:r>
              <a:rPr sz="12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/>
              </a:rPr>
              <a:t>https://en.wikipedia.org/wiki/Fake_news_website</a:t>
            </a:r>
            <a:r>
              <a:rPr sz="1200" dirty="0"/>
              <a:t>  [Accessed: 27 January, 2017]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57200"/>
            <a:ext cx="9144000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261"/>
          <p:cNvSpPr txBox="1">
            <a:spLocks/>
          </p:cNvSpPr>
          <p:nvPr/>
        </p:nvSpPr>
        <p:spPr>
          <a:xfrm>
            <a:off x="457199" y="381240"/>
            <a:ext cx="8229242" cy="99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buSzTx/>
              <a:buNone/>
            </a:lvl1pPr>
          </a:lstStyle>
          <a:p>
            <a:pPr lvl="0">
              <a:spcBef>
                <a:spcPct val="0"/>
              </a:spcBef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Rockwell" pitchFamily="18" charset="0"/>
              </a:rPr>
              <a:t>Bibliography 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Rockwell" pitchFamily="18" charset="0"/>
              </a:rPr>
              <a:t>cont.</a:t>
            </a: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Rockwell" pitchFamily="18" charset="0"/>
              </a:rPr>
              <a:t> 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Rockwell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457200"/>
            <a:ext cx="9144000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61"/>
          <p:cNvSpPr txBox="1">
            <a:spLocks/>
          </p:cNvSpPr>
          <p:nvPr/>
        </p:nvSpPr>
        <p:spPr>
          <a:xfrm>
            <a:off x="457199" y="381240"/>
            <a:ext cx="8229242" cy="99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buSzTx/>
              <a:buNone/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Rockwell" pitchFamily="18" charset="0"/>
                <a:ea typeface="+mj-ea"/>
                <a:cs typeface="+mj-cs"/>
              </a:rPr>
              <a:t>Introduction</a:t>
            </a:r>
          </a:p>
        </p:txBody>
      </p:sp>
      <p:sp>
        <p:nvSpPr>
          <p:cNvPr id="20" name="Shape 262"/>
          <p:cNvSpPr txBox="1">
            <a:spLocks/>
          </p:cNvSpPr>
          <p:nvPr/>
        </p:nvSpPr>
        <p:spPr>
          <a:xfrm>
            <a:off x="304800" y="1447800"/>
            <a:ext cx="55626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2000" dirty="0" smtClean="0">
                <a:latin typeface="Trebuchet MS" pitchFamily="34" charset="0"/>
              </a:rPr>
              <a:t>The </a:t>
            </a:r>
            <a:r>
              <a:rPr lang="en-US" sz="2000" dirty="0">
                <a:latin typeface="Trebuchet MS" pitchFamily="34" charset="0"/>
              </a:rPr>
              <a:t>truth is hard- New York </a:t>
            </a:r>
            <a:r>
              <a:rPr lang="en-US" sz="2000" dirty="0" smtClean="0">
                <a:latin typeface="Trebuchet MS" pitchFamily="34" charset="0"/>
              </a:rPr>
              <a:t>times</a:t>
            </a:r>
          </a:p>
          <a:p>
            <a:pPr lvl="0"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2000" u="sng" dirty="0">
                <a:uFill>
                  <a:solidFill>
                    <a:srgbClr val="0000FF"/>
                  </a:solidFill>
                </a:uFill>
                <a:latin typeface="Trebuchet MS" pitchFamily="34" charset="0"/>
                <a:hlinkClick r:id="rId2"/>
              </a:rPr>
              <a:t>https ://www.youtube.com/watch?v=gY0Fdz350GE</a:t>
            </a:r>
          </a:p>
          <a:p>
            <a:pPr marL="0" marR="0" lvl="0" indent="0" algn="l" defTabSz="65836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  <a:tabLst/>
              <a:defRPr sz="1800"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itchFamily="34" charset="0"/>
              </a:rPr>
              <a:t>There is no one definition of ‘fake news’</a:t>
            </a:r>
          </a:p>
          <a:p>
            <a:pPr marL="0" marR="0" lvl="0" indent="0" algn="l" defTabSz="65836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27CA3"/>
              </a:buClr>
              <a:buSzPct val="76000"/>
              <a:buFont typeface="Wingdings 3"/>
              <a:buChar char=""/>
              <a:tabLst/>
              <a:defRPr sz="1800"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itchFamily="34" charset="0"/>
              </a:rPr>
              <a:t>The visual and textual construction of fake news has an impact in its consumption.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itchFamily="34" charset="0"/>
            </a:endParaRPr>
          </a:p>
        </p:txBody>
      </p:sp>
      <p:pic>
        <p:nvPicPr>
          <p:cNvPr id="28" name="Picture 2" descr="Image result for fake new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4063144"/>
            <a:ext cx="5105401" cy="2859024"/>
          </a:xfrm>
          <a:prstGeom prst="rect">
            <a:avLst/>
          </a:prstGeom>
          <a:noFill/>
        </p:spPr>
      </p:pic>
      <p:pic>
        <p:nvPicPr>
          <p:cNvPr id="31" name="Picture 12" descr="Image result for fake news"/>
          <p:cNvPicPr>
            <a:picLocks noChangeAspect="1" noChangeArrowheads="1"/>
          </p:cNvPicPr>
          <p:nvPr/>
        </p:nvPicPr>
        <p:blipFill>
          <a:blip r:embed="rId4" cstate="print"/>
          <a:srcRect l="3509"/>
          <a:stretch>
            <a:fillRect/>
          </a:stretch>
        </p:blipFill>
        <p:spPr bwMode="auto">
          <a:xfrm>
            <a:off x="5065294" y="3978135"/>
            <a:ext cx="4191000" cy="2879865"/>
          </a:xfrm>
          <a:prstGeom prst="rect">
            <a:avLst/>
          </a:prstGeom>
          <a:noFill/>
        </p:spPr>
      </p:pic>
      <p:pic>
        <p:nvPicPr>
          <p:cNvPr id="29" name="Picture 4" descr="Image result for fake news"/>
          <p:cNvPicPr>
            <a:picLocks noChangeAspect="1" noChangeArrowheads="1"/>
          </p:cNvPicPr>
          <p:nvPr/>
        </p:nvPicPr>
        <p:blipFill>
          <a:blip r:embed="rId5" cstate="print"/>
          <a:srcRect l="12920" t="-5581" r="11111"/>
          <a:stretch>
            <a:fillRect/>
          </a:stretch>
        </p:blipFill>
        <p:spPr bwMode="auto">
          <a:xfrm>
            <a:off x="5943600" y="1295400"/>
            <a:ext cx="3200400" cy="2702719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457200"/>
            <a:ext cx="9144000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4400" dirty="0" smtClean="0">
                <a:solidFill>
                  <a:schemeClr val="bg1">
                    <a:lumMod val="95000"/>
                  </a:schemeClr>
                </a:solidFill>
                <a:latin typeface="Rockwell" pitchFamily="18" charset="0"/>
              </a:rPr>
              <a:t>  Research Questions </a:t>
            </a:r>
            <a:endParaRPr lang="en-US" sz="4400" dirty="0"/>
          </a:p>
        </p:txBody>
      </p:sp>
      <p:sp>
        <p:nvSpPr>
          <p:cNvPr id="18" name="Shape 261"/>
          <p:cNvSpPr txBox="1">
            <a:spLocks/>
          </p:cNvSpPr>
          <p:nvPr/>
        </p:nvSpPr>
        <p:spPr>
          <a:xfrm>
            <a:off x="457199" y="381240"/>
            <a:ext cx="8229242" cy="99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buSzTx/>
              <a:buNone/>
            </a:lvl1pPr>
          </a:lstStyle>
          <a:p>
            <a:pPr lvl="0">
              <a:spcBef>
                <a:spcPct val="0"/>
              </a:spcBef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Rockwell" pitchFamily="18" charset="0"/>
              <a:ea typeface="+mj-ea"/>
              <a:cs typeface="+mj-cs"/>
            </a:endParaRPr>
          </a:p>
        </p:txBody>
      </p:sp>
      <p:sp>
        <p:nvSpPr>
          <p:cNvPr id="20" name="Shape 262"/>
          <p:cNvSpPr txBox="1">
            <a:spLocks/>
          </p:cNvSpPr>
          <p:nvPr/>
        </p:nvSpPr>
        <p:spPr>
          <a:xfrm>
            <a:off x="3733800" y="2286000"/>
            <a:ext cx="42672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2400" dirty="0">
                <a:latin typeface="Trebuchet MS" pitchFamily="34" charset="0"/>
              </a:rPr>
              <a:t>What is the discursive constitution of ‘fake news</a:t>
            </a:r>
            <a:r>
              <a:rPr lang="en-US" sz="2400" dirty="0" smtClean="0">
                <a:latin typeface="Trebuchet MS" pitchFamily="34" charset="0"/>
              </a:rPr>
              <a:t>’?</a:t>
            </a:r>
            <a:endParaRPr lang="en-US" sz="2400" dirty="0">
              <a:latin typeface="Trebuchet MS" pitchFamily="34" charset="0"/>
            </a:endParaRPr>
          </a:p>
        </p:txBody>
      </p:sp>
      <p:sp>
        <p:nvSpPr>
          <p:cNvPr id="8" name="Shape 262"/>
          <p:cNvSpPr txBox="1">
            <a:spLocks/>
          </p:cNvSpPr>
          <p:nvPr/>
        </p:nvSpPr>
        <p:spPr>
          <a:xfrm>
            <a:off x="381000" y="4419600"/>
            <a:ext cx="5410200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2400" dirty="0">
                <a:latin typeface="Trebuchet MS" pitchFamily="34" charset="0"/>
              </a:rPr>
              <a:t>What is the relation between the </a:t>
            </a:r>
            <a:r>
              <a:rPr lang="en-US" sz="2400" dirty="0" smtClean="0">
                <a:latin typeface="Trebuchet MS" pitchFamily="34" charset="0"/>
              </a:rPr>
              <a:t>construction of </a:t>
            </a:r>
            <a:r>
              <a:rPr lang="en-US" sz="2400" dirty="0">
                <a:latin typeface="Trebuchet MS" pitchFamily="34" charset="0"/>
              </a:rPr>
              <a:t>credibility and the consumption of ‘fake news’?</a:t>
            </a:r>
          </a:p>
        </p:txBody>
      </p:sp>
      <p:pic>
        <p:nvPicPr>
          <p:cNvPr id="9" name="Picture 2" descr="Image result for fake new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924049"/>
            <a:ext cx="2533650" cy="1809751"/>
          </a:xfrm>
          <a:prstGeom prst="rect">
            <a:avLst/>
          </a:prstGeom>
          <a:noFill/>
        </p:spPr>
      </p:pic>
      <p:pic>
        <p:nvPicPr>
          <p:cNvPr id="10" name="Picture 4" descr="Image result for fake new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4495800"/>
            <a:ext cx="2438400" cy="18764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semiotic analysis"/>
          <p:cNvPicPr>
            <a:picLocks noChangeAspect="1" noChangeArrowheads="1"/>
          </p:cNvPicPr>
          <p:nvPr/>
        </p:nvPicPr>
        <p:blipFill>
          <a:blip r:embed="rId2" cstate="print"/>
          <a:srcRect l="9877" r="6173"/>
          <a:stretch>
            <a:fillRect/>
          </a:stretch>
        </p:blipFill>
        <p:spPr bwMode="auto">
          <a:xfrm>
            <a:off x="3962400" y="1828800"/>
            <a:ext cx="5181600" cy="4629151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457200"/>
            <a:ext cx="9144000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61"/>
          <p:cNvSpPr txBox="1">
            <a:spLocks/>
          </p:cNvSpPr>
          <p:nvPr/>
        </p:nvSpPr>
        <p:spPr>
          <a:xfrm>
            <a:off x="304800" y="381240"/>
            <a:ext cx="8381641" cy="99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buSzTx/>
              <a:buNone/>
            </a:lvl1pPr>
          </a:lstStyle>
          <a:p>
            <a:pPr>
              <a:spcBef>
                <a:spcPct val="0"/>
              </a:spcBef>
            </a:pPr>
            <a:r>
              <a:rPr lang="en-US" altLang="zh-CN" sz="4000" dirty="0" smtClean="0">
                <a:solidFill>
                  <a:schemeClr val="bg1">
                    <a:lumMod val="95000"/>
                  </a:schemeClr>
                </a:solidFill>
                <a:latin typeface="Rockwell" pitchFamily="18" charset="0"/>
              </a:rPr>
              <a:t>Methodology </a:t>
            </a: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Rockwell" pitchFamily="18" charset="0"/>
                <a:ea typeface="+mj-ea"/>
                <a:cs typeface="+mj-cs"/>
              </a:rPr>
              <a:t>and Rationale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Rockwell" pitchFamily="18" charset="0"/>
              <a:ea typeface="+mj-ea"/>
              <a:cs typeface="+mj-cs"/>
            </a:endParaRPr>
          </a:p>
        </p:txBody>
      </p:sp>
      <p:sp>
        <p:nvSpPr>
          <p:cNvPr id="20" name="Shape 262"/>
          <p:cNvSpPr txBox="1">
            <a:spLocks/>
          </p:cNvSpPr>
          <p:nvPr/>
        </p:nvSpPr>
        <p:spPr>
          <a:xfrm>
            <a:off x="457200" y="1828800"/>
            <a:ext cx="3657600" cy="4019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2400" dirty="0">
                <a:latin typeface="Trebuchet MS" pitchFamily="34" charset="0"/>
              </a:rPr>
              <a:t>Relevant methodologies will be applied depending on the nature of the material collected </a:t>
            </a:r>
            <a:r>
              <a:rPr lang="en-US" sz="2400" dirty="0" smtClean="0">
                <a:latin typeface="Trebuchet MS" pitchFamily="34" charset="0"/>
              </a:rPr>
              <a:t>                       e.g</a:t>
            </a:r>
            <a:r>
              <a:rPr lang="en-US" sz="2400" dirty="0">
                <a:latin typeface="Trebuchet MS" pitchFamily="34" charset="0"/>
              </a:rPr>
              <a:t>. Semiotic, Textual, Compositional or Discourse analysis.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457200"/>
            <a:ext cx="9144000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61"/>
          <p:cNvSpPr txBox="1">
            <a:spLocks/>
          </p:cNvSpPr>
          <p:nvPr/>
        </p:nvSpPr>
        <p:spPr>
          <a:xfrm>
            <a:off x="457199" y="381240"/>
            <a:ext cx="8229242" cy="99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buSzTx/>
              <a:buNone/>
            </a:lvl1pPr>
          </a:lstStyle>
          <a:p>
            <a:pPr lvl="0">
              <a:spcBef>
                <a:spcPct val="0"/>
              </a:spcBef>
            </a:pP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Rockwell" pitchFamily="18" charset="0"/>
                <a:ea typeface="+mj-ea"/>
                <a:cs typeface="+mj-cs"/>
              </a:rPr>
              <a:t>Related Work: Empirical Examples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Rockwell" pitchFamily="18" charset="0"/>
              <a:ea typeface="+mj-ea"/>
              <a:cs typeface="+mj-cs"/>
            </a:endParaRPr>
          </a:p>
        </p:txBody>
      </p:sp>
      <p:sp>
        <p:nvSpPr>
          <p:cNvPr id="20" name="Shape 262"/>
          <p:cNvSpPr txBox="1">
            <a:spLocks/>
          </p:cNvSpPr>
          <p:nvPr/>
        </p:nvSpPr>
        <p:spPr>
          <a:xfrm>
            <a:off x="457200" y="1447800"/>
            <a:ext cx="4495800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1900" dirty="0" smtClean="0">
                <a:latin typeface="Trebuchet MS" pitchFamily="34" charset="0"/>
              </a:rPr>
              <a:t> The </a:t>
            </a:r>
            <a:r>
              <a:rPr lang="en-US" sz="1900" dirty="0">
                <a:latin typeface="Trebuchet MS" pitchFamily="34" charset="0"/>
              </a:rPr>
              <a:t>Onion: ‘Trump claims </a:t>
            </a:r>
            <a:r>
              <a:rPr lang="en-US" sz="1900" dirty="0" err="1">
                <a:latin typeface="Trebuchet MS" pitchFamily="34" charset="0"/>
              </a:rPr>
              <a:t>waterboarding</a:t>
            </a:r>
            <a:r>
              <a:rPr lang="en-US" sz="1900" dirty="0">
                <a:latin typeface="Trebuchet MS" pitchFamily="34" charset="0"/>
              </a:rPr>
              <a:t> doesn’t come close to the excruciating torment he experiences at every moment’</a:t>
            </a:r>
          </a:p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1900" dirty="0" smtClean="0">
                <a:latin typeface="Trebuchet MS" pitchFamily="34" charset="0"/>
              </a:rPr>
              <a:t> </a:t>
            </a:r>
            <a:r>
              <a:rPr lang="en-US" sz="1900" dirty="0">
                <a:latin typeface="Trebuchet MS" pitchFamily="34" charset="0"/>
              </a:rPr>
              <a:t>An imitation show about Donald Trump and Hillary Clinton’s debate on ‘SNL’ </a:t>
            </a:r>
            <a:endParaRPr lang="en-US" sz="1900" dirty="0" smtClean="0">
              <a:latin typeface="Trebuchet MS" pitchFamily="34" charset="0"/>
            </a:endParaRPr>
          </a:p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1900" dirty="0">
                <a:latin typeface="Trebuchet MS" pitchFamily="34" charset="0"/>
              </a:rPr>
              <a:t> </a:t>
            </a:r>
            <a:r>
              <a:rPr lang="en-US" sz="1900" dirty="0" err="1" smtClean="0">
                <a:latin typeface="Trebuchet MS" pitchFamily="34" charset="0"/>
              </a:rPr>
              <a:t>Kellyanne</a:t>
            </a:r>
            <a:r>
              <a:rPr lang="en-US" sz="1900" dirty="0" smtClean="0">
                <a:latin typeface="Trebuchet MS" pitchFamily="34" charset="0"/>
              </a:rPr>
              <a:t> </a:t>
            </a:r>
            <a:r>
              <a:rPr lang="en-US" sz="1900" dirty="0">
                <a:latin typeface="Trebuchet MS" pitchFamily="34" charset="0"/>
              </a:rPr>
              <a:t>Conway Blames Refugees for ‘Bowling Green Massacre’ That Never Happened.</a:t>
            </a:r>
          </a:p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1900" dirty="0" smtClean="0">
                <a:latin typeface="Trebuchet MS" pitchFamily="34" charset="0"/>
              </a:rPr>
              <a:t> </a:t>
            </a:r>
            <a:r>
              <a:rPr lang="en-US" sz="1900" dirty="0">
                <a:latin typeface="Trebuchet MS" pitchFamily="34" charset="0"/>
              </a:rPr>
              <a:t>An award-wining photograph which is suspected as a composition by </a:t>
            </a:r>
            <a:r>
              <a:rPr lang="en-US" sz="1900" dirty="0" err="1">
                <a:latin typeface="Trebuchet MS" pitchFamily="34" charset="0"/>
              </a:rPr>
              <a:t>photoshop</a:t>
            </a:r>
            <a:r>
              <a:rPr lang="en-US" sz="1900" dirty="0">
                <a:latin typeface="Trebuchet MS" pitchFamily="34" charset="0"/>
              </a:rPr>
              <a:t>. </a:t>
            </a:r>
          </a:p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1900" dirty="0" smtClean="0">
                <a:latin typeface="Trebuchet MS" pitchFamily="34" charset="0"/>
              </a:rPr>
              <a:t> </a:t>
            </a:r>
            <a:r>
              <a:rPr lang="en-US" sz="1900" dirty="0">
                <a:latin typeface="Trebuchet MS" pitchFamily="34" charset="0"/>
              </a:rPr>
              <a:t>A thirty second TV commercial named The Truth is Hard by the New York </a:t>
            </a:r>
            <a:r>
              <a:rPr lang="en-US" sz="1900" dirty="0" smtClean="0">
                <a:latin typeface="Trebuchet MS" pitchFamily="34" charset="0"/>
              </a:rPr>
              <a:t>Times</a:t>
            </a:r>
            <a:endParaRPr lang="en-US" sz="1900" dirty="0">
              <a:latin typeface="Trebuchet MS" pitchFamily="34" charset="0"/>
            </a:endParaRPr>
          </a:p>
        </p:txBody>
      </p:sp>
      <p:pic>
        <p:nvPicPr>
          <p:cNvPr id="6" name="pasted-image.tiff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257801" y="1752600"/>
            <a:ext cx="3477686" cy="1955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asted-image.tiff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5257800" y="4013284"/>
            <a:ext cx="3506920" cy="2338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457200"/>
            <a:ext cx="9144000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61"/>
          <p:cNvSpPr txBox="1">
            <a:spLocks/>
          </p:cNvSpPr>
          <p:nvPr/>
        </p:nvSpPr>
        <p:spPr>
          <a:xfrm>
            <a:off x="457199" y="381240"/>
            <a:ext cx="8229242" cy="99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buSzTx/>
              <a:buNone/>
            </a:lvl1pPr>
          </a:lstStyle>
          <a:p>
            <a:pPr lvl="0">
              <a:spcBef>
                <a:spcPct val="0"/>
              </a:spcBef>
            </a:pP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Rockwell" pitchFamily="18" charset="0"/>
                <a:ea typeface="+mj-ea"/>
                <a:cs typeface="+mj-cs"/>
              </a:rPr>
              <a:t>Related Work: Literature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Rockwell" pitchFamily="18" charset="0"/>
              <a:ea typeface="+mj-ea"/>
              <a:cs typeface="+mj-cs"/>
            </a:endParaRPr>
          </a:p>
        </p:txBody>
      </p:sp>
      <p:sp>
        <p:nvSpPr>
          <p:cNvPr id="20" name="Shape 262"/>
          <p:cNvSpPr txBox="1">
            <a:spLocks/>
          </p:cNvSpPr>
          <p:nvPr/>
        </p:nvSpPr>
        <p:spPr>
          <a:xfrm>
            <a:off x="533400" y="1676400"/>
            <a:ext cx="81534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1900" dirty="0">
                <a:latin typeface="Trebuchet MS" pitchFamily="34" charset="0"/>
              </a:rPr>
              <a:t>Reilly, I (2012) ‘Satirical Fake News and/as American Political Discourse’, The Journal of American Culture, </a:t>
            </a:r>
            <a:r>
              <a:rPr lang="en-US" sz="1900" dirty="0" smtClean="0">
                <a:latin typeface="Trebuchet MS" pitchFamily="34" charset="0"/>
              </a:rPr>
              <a:t>35:3</a:t>
            </a:r>
            <a:endParaRPr lang="en-US" sz="1900" dirty="0">
              <a:latin typeface="Trebuchet MS" pitchFamily="34" charset="0"/>
            </a:endParaRPr>
          </a:p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1900" dirty="0" err="1">
                <a:latin typeface="Trebuchet MS" pitchFamily="34" charset="0"/>
              </a:rPr>
              <a:t>Khaldarova</a:t>
            </a:r>
            <a:r>
              <a:rPr lang="en-US" sz="1900" dirty="0">
                <a:latin typeface="Trebuchet MS" pitchFamily="34" charset="0"/>
              </a:rPr>
              <a:t>, I, </a:t>
            </a:r>
            <a:r>
              <a:rPr lang="en-US" sz="1900" dirty="0" err="1">
                <a:latin typeface="Trebuchet MS" pitchFamily="34" charset="0"/>
              </a:rPr>
              <a:t>Pantti</a:t>
            </a:r>
            <a:r>
              <a:rPr lang="en-US" sz="1900" dirty="0">
                <a:latin typeface="Trebuchet MS" pitchFamily="34" charset="0"/>
              </a:rPr>
              <a:t>, M (2016) ‘Fake News’, Journalism Practice, 10:7</a:t>
            </a:r>
          </a:p>
        </p:txBody>
      </p:sp>
      <p:pic>
        <p:nvPicPr>
          <p:cNvPr id="7" name="pasted-image.tiff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57716" y="3657600"/>
            <a:ext cx="4391302" cy="2470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asted-image.tiff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5029200" y="3657600"/>
            <a:ext cx="3513412" cy="24738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457200"/>
            <a:ext cx="9144000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61"/>
          <p:cNvSpPr txBox="1">
            <a:spLocks/>
          </p:cNvSpPr>
          <p:nvPr/>
        </p:nvSpPr>
        <p:spPr>
          <a:xfrm>
            <a:off x="457199" y="381240"/>
            <a:ext cx="8229242" cy="99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buSzTx/>
              <a:buNone/>
            </a:lvl1pPr>
          </a:lstStyle>
          <a:p>
            <a:pPr lvl="0">
              <a:spcBef>
                <a:spcPct val="0"/>
              </a:spcBef>
            </a:pP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Rockwell" pitchFamily="18" charset="0"/>
                <a:ea typeface="+mj-ea"/>
                <a:cs typeface="+mj-cs"/>
              </a:rPr>
              <a:t>Concrete Example 1: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Rockwell" pitchFamily="18" charset="0"/>
              <a:ea typeface="+mj-ea"/>
              <a:cs typeface="+mj-cs"/>
            </a:endParaRPr>
          </a:p>
        </p:txBody>
      </p:sp>
      <p:sp>
        <p:nvSpPr>
          <p:cNvPr id="20" name="Shape 262"/>
          <p:cNvSpPr txBox="1">
            <a:spLocks/>
          </p:cNvSpPr>
          <p:nvPr/>
        </p:nvSpPr>
        <p:spPr>
          <a:xfrm>
            <a:off x="457200" y="1981200"/>
            <a:ext cx="42672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1900" dirty="0">
                <a:latin typeface="Trebuchet MS" pitchFamily="34" charset="0"/>
              </a:rPr>
              <a:t>“</a:t>
            </a:r>
            <a:r>
              <a:rPr lang="en-US" sz="1900" dirty="0" err="1">
                <a:latin typeface="Trebuchet MS" pitchFamily="34" charset="0"/>
              </a:rPr>
              <a:t>Brasseye</a:t>
            </a:r>
            <a:r>
              <a:rPr lang="en-US" sz="1900" dirty="0">
                <a:latin typeface="Trebuchet MS" pitchFamily="34" charset="0"/>
              </a:rPr>
              <a:t>” - a satirical investigative documentary series, that faked a channel 4 news report about the death of Clive Anderson.</a:t>
            </a:r>
          </a:p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1900" dirty="0">
                <a:latin typeface="Trebuchet MS" pitchFamily="34" charset="0"/>
              </a:rPr>
              <a:t>Despite the obviously satirical nature of the show, many viewers believed the story and afterwards made complaints.</a:t>
            </a:r>
          </a:p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1900" dirty="0">
                <a:latin typeface="Trebuchet MS" pitchFamily="34" charset="0"/>
              </a:rPr>
              <a:t>A compositional analysis would look at the use of the Channel 4 News visual styles.</a:t>
            </a:r>
          </a:p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1900" dirty="0">
                <a:latin typeface="Trebuchet MS" pitchFamily="34" charset="0"/>
              </a:rPr>
              <a:t>This illustrates an important part of our argument - “the construction of credibility.”</a:t>
            </a:r>
          </a:p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endParaRPr lang="en-US" sz="1900" dirty="0"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1106" y="1349514"/>
            <a:ext cx="762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itchFamily="18" charset="0"/>
              </a:rPr>
              <a:t>Clive Anderson Shot Dead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029201" y="2267906"/>
            <a:ext cx="3764940" cy="4132894"/>
            <a:chOff x="4863902" y="1981200"/>
            <a:chExt cx="4095537" cy="4495800"/>
          </a:xfrm>
        </p:grpSpPr>
        <p:pic>
          <p:nvPicPr>
            <p:cNvPr id="10" name="image1.jpeg"/>
            <p:cNvPicPr>
              <a:picLocks noChangeAspect="1"/>
            </p:cNvPicPr>
            <p:nvPr/>
          </p:nvPicPr>
          <p:blipFill>
            <a:blip r:embed="rId2" cstate="print">
              <a:extLst/>
            </a:blip>
            <a:stretch>
              <a:fillRect/>
            </a:stretch>
          </p:blipFill>
          <p:spPr>
            <a:xfrm>
              <a:off x="4876801" y="1981200"/>
              <a:ext cx="4082638" cy="224568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image2.jpe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4863902" y="4239242"/>
              <a:ext cx="4068114" cy="2237758"/>
            </a:xfrm>
            <a:prstGeom prst="rect">
              <a:avLst/>
            </a:prstGeom>
            <a:ln w="12700">
              <a:miter lim="400000"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457200"/>
            <a:ext cx="9144000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61"/>
          <p:cNvSpPr txBox="1">
            <a:spLocks/>
          </p:cNvSpPr>
          <p:nvPr/>
        </p:nvSpPr>
        <p:spPr>
          <a:xfrm>
            <a:off x="457199" y="381240"/>
            <a:ext cx="8229242" cy="99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buSzTx/>
              <a:buNone/>
            </a:lvl1pPr>
          </a:lstStyle>
          <a:p>
            <a:pPr lvl="0">
              <a:spcBef>
                <a:spcPct val="0"/>
              </a:spcBef>
            </a:pP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Rockwell" pitchFamily="18" charset="0"/>
                <a:ea typeface="+mj-ea"/>
                <a:cs typeface="+mj-cs"/>
              </a:rPr>
              <a:t>Concrete Example 2: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Rockwell" pitchFamily="18" charset="0"/>
              <a:ea typeface="+mj-ea"/>
              <a:cs typeface="+mj-cs"/>
            </a:endParaRPr>
          </a:p>
        </p:txBody>
      </p:sp>
      <p:sp>
        <p:nvSpPr>
          <p:cNvPr id="20" name="Shape 262"/>
          <p:cNvSpPr txBox="1">
            <a:spLocks/>
          </p:cNvSpPr>
          <p:nvPr/>
        </p:nvSpPr>
        <p:spPr>
          <a:xfrm>
            <a:off x="437148" y="1933076"/>
            <a:ext cx="4114800" cy="4543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1900" dirty="0">
                <a:latin typeface="Trebuchet MS" pitchFamily="34" charset="0"/>
              </a:rPr>
              <a:t>“</a:t>
            </a:r>
            <a:r>
              <a:rPr lang="en-US" sz="1900" dirty="0" err="1">
                <a:latin typeface="Trebuchet MS" pitchFamily="34" charset="0"/>
              </a:rPr>
              <a:t>Kellyanne</a:t>
            </a:r>
            <a:r>
              <a:rPr lang="en-US" sz="1900" dirty="0">
                <a:latin typeface="Trebuchet MS" pitchFamily="34" charset="0"/>
              </a:rPr>
              <a:t> Conway – The Bowling Green Massacre” - Discourse analysis would look at the language used in the false story.</a:t>
            </a:r>
          </a:p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1900" dirty="0">
                <a:latin typeface="Trebuchet MS" pitchFamily="34" charset="0"/>
              </a:rPr>
              <a:t> This story is indicative of another one of the chief issues with “fake news” - a lack of fact checking.</a:t>
            </a:r>
          </a:p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1900" dirty="0">
                <a:latin typeface="Trebuchet MS" pitchFamily="34" charset="0"/>
              </a:rPr>
              <a:t>We would propose that there is confirmation bias when looking at the spread of fake news.</a:t>
            </a:r>
          </a:p>
          <a:p>
            <a:pPr defTabSz="658368">
              <a:spcBef>
                <a:spcPts val="1000"/>
              </a:spcBef>
              <a:buClr>
                <a:srgbClr val="727CA3"/>
              </a:buClr>
              <a:buSzPct val="76000"/>
              <a:buFont typeface="Wingdings 3"/>
              <a:buChar char=""/>
              <a:defRPr sz="1800"/>
            </a:pPr>
            <a:r>
              <a:rPr lang="en-US" sz="1900" dirty="0">
                <a:latin typeface="Trebuchet MS" pitchFamily="34" charset="0"/>
              </a:rPr>
              <a:t>This could lead to supposedly reputable sources propagating “fake news”, simply because it ties in with their own political agenda</a:t>
            </a:r>
            <a:r>
              <a:rPr lang="en-US" sz="1900" dirty="0" smtClean="0">
                <a:latin typeface="Trebuchet MS" pitchFamily="34" charset="0"/>
              </a:rPr>
              <a:t>.</a:t>
            </a:r>
            <a:endParaRPr lang="en-US" sz="1900" dirty="0"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1106" y="1349514"/>
            <a:ext cx="940869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 pitchFamily="18" charset="0"/>
              </a:rPr>
              <a:t>Kellyanne</a:t>
            </a:r>
            <a:r>
              <a:rPr lang="en-US" sz="2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ckwell" pitchFamily="18" charset="0"/>
              </a:rPr>
              <a:t> Conway &amp; the “Bowling Green Massacre”</a:t>
            </a:r>
            <a:endParaRPr lang="en-US" sz="2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2" descr="D:\Critical Methods in Media and Cultural Studies\Images\alternative fac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270" y="2133600"/>
            <a:ext cx="4191000" cy="4267200"/>
          </a:xfrm>
          <a:prstGeom prst="rect">
            <a:avLst/>
          </a:prstGeom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457200"/>
            <a:ext cx="9144000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61"/>
          <p:cNvSpPr txBox="1">
            <a:spLocks/>
          </p:cNvSpPr>
          <p:nvPr/>
        </p:nvSpPr>
        <p:spPr>
          <a:xfrm>
            <a:off x="457199" y="381240"/>
            <a:ext cx="8229242" cy="99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buSzTx/>
              <a:buNone/>
            </a:lvl1pPr>
          </a:lstStyle>
          <a:p>
            <a:pPr lvl="0">
              <a:spcBef>
                <a:spcPct val="0"/>
              </a:spcBef>
            </a:pP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Rockwell" pitchFamily="18" charset="0"/>
                <a:ea typeface="+mj-ea"/>
                <a:cs typeface="+mj-cs"/>
              </a:rPr>
              <a:t> Research Planning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Rockwell" pitchFamily="18" charset="0"/>
              <a:ea typeface="+mj-ea"/>
              <a:cs typeface="+mj-cs"/>
            </a:endParaRPr>
          </a:p>
        </p:txBody>
      </p:sp>
      <p:graphicFrame>
        <p:nvGraphicFramePr>
          <p:cNvPr id="7" name="Table 298"/>
          <p:cNvGraphicFramePr/>
          <p:nvPr/>
        </p:nvGraphicFramePr>
        <p:xfrm>
          <a:off x="681790" y="1752600"/>
          <a:ext cx="7272000" cy="2194560"/>
        </p:xfrm>
        <a:graphic>
          <a:graphicData uri="http://schemas.openxmlformats.org/drawingml/2006/table">
            <a:tbl>
              <a:tblPr/>
              <a:tblGrid>
                <a:gridCol w="3816000"/>
                <a:gridCol w="288000"/>
                <a:gridCol w="288000"/>
                <a:gridCol w="288000"/>
                <a:gridCol w="288000"/>
                <a:gridCol w="288000"/>
                <a:gridCol w="288000"/>
                <a:gridCol w="288000"/>
                <a:gridCol w="288000"/>
                <a:gridCol w="288000"/>
                <a:gridCol w="288000"/>
                <a:gridCol w="288000"/>
                <a:gridCol w="2880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sz="1800" b="1">
                          <a:latin typeface="Trebuchet MS" pitchFamily="34" charset="0"/>
                          <a:ea typeface="Gill Sans MT"/>
                          <a:cs typeface="Gill Sans MT"/>
                        </a:rPr>
                        <a:t>Activity</a:t>
                      </a:r>
                    </a:p>
                  </a:txBody>
                  <a:tcPr marL="45720" marR="45720" anchor="ctr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sz="1800" b="1">
                          <a:latin typeface="Trebuchet MS" pitchFamily="34" charset="0"/>
                          <a:ea typeface="Gill Sans MT"/>
                          <a:cs typeface="Gill Sans MT"/>
                        </a:rPr>
                        <a:t>Month 1</a:t>
                      </a:r>
                    </a:p>
                  </a:txBody>
                  <a:tcPr marL="45720" marR="45720" anchor="ctr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sz="1800" b="1">
                          <a:latin typeface="Trebuchet MS" pitchFamily="34" charset="0"/>
                          <a:ea typeface="Gill Sans MT"/>
                          <a:cs typeface="Gill Sans MT"/>
                        </a:rPr>
                        <a:t>Month 2</a:t>
                      </a:r>
                    </a:p>
                  </a:txBody>
                  <a:tcPr marL="45720" marR="45720" anchor="ctr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sz="1800" b="1">
                          <a:latin typeface="Trebuchet MS" pitchFamily="34" charset="0"/>
                          <a:ea typeface="Gill Sans MT"/>
                          <a:cs typeface="Gill Sans MT"/>
                        </a:rPr>
                        <a:t>Month 3</a:t>
                      </a:r>
                    </a:p>
                  </a:txBody>
                  <a:tcPr marL="45720" marR="45720" anchor="ctr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sz="1800">
                          <a:latin typeface="Trebuchet MS" pitchFamily="34" charset="0"/>
                          <a:ea typeface="Gill Sans MT"/>
                          <a:cs typeface="Gill Sans MT"/>
                        </a:rPr>
                        <a:t>Literature Review</a:t>
                      </a: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sz="1800">
                          <a:latin typeface="Trebuchet MS" pitchFamily="34" charset="0"/>
                          <a:ea typeface="Gill Sans MT"/>
                          <a:cs typeface="Gill Sans MT"/>
                        </a:rPr>
                        <a:t>Collect Empirical Materials</a:t>
                      </a: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sz="1800">
                          <a:latin typeface="Trebuchet MS" pitchFamily="34" charset="0"/>
                          <a:ea typeface="Gill Sans MT"/>
                          <a:cs typeface="Gill Sans MT"/>
                        </a:rPr>
                        <a:t>Analysis of the Empirical Materials</a:t>
                      </a: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sz="1800">
                          <a:latin typeface="Trebuchet MS" pitchFamily="34" charset="0"/>
                          <a:ea typeface="Gill Sans MT"/>
                          <a:cs typeface="Gill Sans MT"/>
                        </a:rPr>
                        <a:t>Writing the Research Report</a:t>
                      </a: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sz="1800">
                          <a:latin typeface="Trebuchet MS" pitchFamily="34" charset="0"/>
                          <a:ea typeface="Gill Sans MT"/>
                          <a:cs typeface="Gill Sans MT"/>
                        </a:rPr>
                        <a:t>Critical Reflection</a:t>
                      </a: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000">
                          <a:latin typeface="Gill Sans MT"/>
                          <a:ea typeface="Gill Sans MT"/>
                          <a:cs typeface="Gill Sans MT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ym typeface="Helvetica"/>
                        </a:defRPr>
                      </a:pPr>
                      <a:endParaRPr sz="1800">
                        <a:latin typeface="Trebuchet MS" pitchFamily="34" charset="0"/>
                      </a:endParaRPr>
                    </a:p>
                  </a:txBody>
                  <a:tcPr marL="45720" marR="45720" horzOverflow="overflow">
                    <a:lnL w="19050">
                      <a:solidFill>
                        <a:schemeClr val="accent5"/>
                      </a:solidFill>
                    </a:lnL>
                    <a:lnR w="19050">
                      <a:solidFill>
                        <a:schemeClr val="accent5"/>
                      </a:solidFill>
                    </a:lnR>
                    <a:lnT w="19050">
                      <a:solidFill>
                        <a:schemeClr val="accent5"/>
                      </a:solidFill>
                    </a:lnT>
                    <a:lnB w="19050">
                      <a:solidFill>
                        <a:schemeClr val="accent5"/>
                      </a:solidFill>
                    </a:lnB>
                    <a:solidFill>
                      <a:srgbClr val="B7DEE8"/>
                    </a:solidFill>
                  </a:tcPr>
                </a:tc>
              </a:tr>
            </a:tbl>
          </a:graphicData>
        </a:graphic>
      </p:graphicFrame>
      <p:grpSp>
        <p:nvGrpSpPr>
          <p:cNvPr id="10" name="Group 304" descr="http://sodic.co.za.dedi591.jnb1.host-h.net/wp-content/uploads/5c184edb53d850c1f45f4becdce35f36.jpg"/>
          <p:cNvGrpSpPr/>
          <p:nvPr/>
        </p:nvGrpSpPr>
        <p:grpSpPr>
          <a:xfrm>
            <a:off x="1488228" y="4343400"/>
            <a:ext cx="2448275" cy="2161687"/>
            <a:chOff x="0" y="0"/>
            <a:chExt cx="2448274" cy="2161685"/>
          </a:xfrm>
        </p:grpSpPr>
        <p:sp>
          <p:nvSpPr>
            <p:cNvPr id="11" name="Shape 302"/>
            <p:cNvSpPr/>
            <p:nvPr/>
          </p:nvSpPr>
          <p:spPr>
            <a:xfrm>
              <a:off x="0" y="0"/>
              <a:ext cx="2448275" cy="216168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12" name="image5.jpeg"/>
            <p:cNvPicPr>
              <a:picLocks noChangeAspect="1"/>
            </p:cNvPicPr>
            <p:nvPr/>
          </p:nvPicPr>
          <p:blipFill>
            <a:blip r:embed="rId2" cstate="print">
              <a:extLst/>
            </a:blip>
            <a:stretch>
              <a:fillRect/>
            </a:stretch>
          </p:blipFill>
          <p:spPr>
            <a:xfrm>
              <a:off x="0" y="0"/>
              <a:ext cx="2448275" cy="216168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</p:grpSp>
      <p:grpSp>
        <p:nvGrpSpPr>
          <p:cNvPr id="13" name="Group 301" descr="http://maction.in/wp-content/uploads/2015/11/socia-research.jpg"/>
          <p:cNvGrpSpPr/>
          <p:nvPr/>
        </p:nvGrpSpPr>
        <p:grpSpPr>
          <a:xfrm>
            <a:off x="4155228" y="4331368"/>
            <a:ext cx="3312372" cy="2180646"/>
            <a:chOff x="0" y="0"/>
            <a:chExt cx="3312370" cy="2180644"/>
          </a:xfrm>
        </p:grpSpPr>
        <p:sp>
          <p:nvSpPr>
            <p:cNvPr id="14" name="Shape 299"/>
            <p:cNvSpPr/>
            <p:nvPr/>
          </p:nvSpPr>
          <p:spPr>
            <a:xfrm>
              <a:off x="-1" y="0"/>
              <a:ext cx="3312371" cy="218064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15" name="image4.jpe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-1" y="0"/>
              <a:ext cx="3312372" cy="218064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566</Words>
  <Application>Microsoft Office PowerPoint</Application>
  <PresentationFormat>On-screen Show (4:3)</PresentationFormat>
  <Paragraphs>89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CtrlSoft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Dell</cp:lastModifiedBy>
  <cp:revision>34</cp:revision>
  <dcterms:created xsi:type="dcterms:W3CDTF">2017-03-23T23:19:42Z</dcterms:created>
  <dcterms:modified xsi:type="dcterms:W3CDTF">2017-03-24T08:15:19Z</dcterms:modified>
</cp:coreProperties>
</file>